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60" r:id="rId4"/>
    <p:sldId id="258" r:id="rId5"/>
    <p:sldId id="262" r:id="rId6"/>
    <p:sldId id="259" r:id="rId7"/>
    <p:sldId id="263" r:id="rId8"/>
    <p:sldId id="264" r:id="rId9"/>
    <p:sldId id="273" r:id="rId10"/>
    <p:sldId id="266" r:id="rId11"/>
    <p:sldId id="270" r:id="rId12"/>
    <p:sldId id="271" r:id="rId13"/>
    <p:sldId id="272" r:id="rId14"/>
    <p:sldId id="269" r:id="rId15"/>
    <p:sldId id="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6986"/>
  </p:normalViewPr>
  <p:slideViewPr>
    <p:cSldViewPr snapToGrid="0">
      <p:cViewPr varScale="1">
        <p:scale>
          <a:sx n="98" d="100"/>
          <a:sy n="98" d="100"/>
        </p:scale>
        <p:origin x="11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D3D5A6-8188-4ABE-BAF7-70039594293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B3217C1-7C40-4997-8F2F-33A66DD57FB7}">
      <dgm:prSet/>
      <dgm:spPr/>
      <dgm:t>
        <a:bodyPr/>
        <a:lstStyle/>
        <a:p>
          <a:r>
            <a:rPr lang="en-US" b="1"/>
            <a:t>10 Features (All numerical):</a:t>
          </a:r>
          <a:endParaRPr lang="en-US"/>
        </a:p>
      </dgm:t>
    </dgm:pt>
    <dgm:pt modelId="{CF3C46D4-6547-4D44-9AFB-CDFCC5369BE3}" type="parTrans" cxnId="{F1C2324E-9A84-4490-9C65-53201E4613F9}">
      <dgm:prSet/>
      <dgm:spPr/>
      <dgm:t>
        <a:bodyPr/>
        <a:lstStyle/>
        <a:p>
          <a:endParaRPr lang="en-US"/>
        </a:p>
      </dgm:t>
    </dgm:pt>
    <dgm:pt modelId="{8EF52356-626C-468E-BC73-EBB6A2E4F3DF}" type="sibTrans" cxnId="{F1C2324E-9A84-4490-9C65-53201E4613F9}">
      <dgm:prSet/>
      <dgm:spPr/>
      <dgm:t>
        <a:bodyPr/>
        <a:lstStyle/>
        <a:p>
          <a:endParaRPr lang="en-US"/>
        </a:p>
      </dgm:t>
    </dgm:pt>
    <dgm:pt modelId="{B0034C09-566B-46E6-9ED1-B48B54966651}">
      <dgm:prSet/>
      <dgm:spPr/>
      <dgm:t>
        <a:bodyPr/>
        <a:lstStyle/>
        <a:p>
          <a:r>
            <a:rPr lang="en-US" dirty="0"/>
            <a:t>Revolving Utilization of Unsecured Lines</a:t>
          </a:r>
        </a:p>
      </dgm:t>
    </dgm:pt>
    <dgm:pt modelId="{5FED2101-0CEA-47B3-B6A6-7B20DD64424A}" type="parTrans" cxnId="{985E246D-D44E-4585-94A3-AB6BBE5886B1}">
      <dgm:prSet/>
      <dgm:spPr/>
      <dgm:t>
        <a:bodyPr/>
        <a:lstStyle/>
        <a:p>
          <a:endParaRPr lang="en-US"/>
        </a:p>
      </dgm:t>
    </dgm:pt>
    <dgm:pt modelId="{A3DCB961-9F92-45C5-9E18-6184A018C79A}" type="sibTrans" cxnId="{985E246D-D44E-4585-94A3-AB6BBE5886B1}">
      <dgm:prSet/>
      <dgm:spPr/>
      <dgm:t>
        <a:bodyPr/>
        <a:lstStyle/>
        <a:p>
          <a:endParaRPr lang="en-US"/>
        </a:p>
      </dgm:t>
    </dgm:pt>
    <dgm:pt modelId="{83D29C22-6AA1-4ACA-8664-409448AB33BF}">
      <dgm:prSet/>
      <dgm:spPr/>
      <dgm:t>
        <a:bodyPr/>
        <a:lstStyle/>
        <a:p>
          <a:r>
            <a:rPr lang="en-US" dirty="0"/>
            <a:t>Age</a:t>
          </a:r>
        </a:p>
      </dgm:t>
    </dgm:pt>
    <dgm:pt modelId="{972C1399-121B-4CBC-9954-5DBA7B4F7330}" type="parTrans" cxnId="{DC495AAF-8A4D-427B-BFDA-DA004DEFCFEA}">
      <dgm:prSet/>
      <dgm:spPr/>
      <dgm:t>
        <a:bodyPr/>
        <a:lstStyle/>
        <a:p>
          <a:endParaRPr lang="en-US"/>
        </a:p>
      </dgm:t>
    </dgm:pt>
    <dgm:pt modelId="{F6AE1715-D7BD-4359-95BB-135647C99E1C}" type="sibTrans" cxnId="{DC495AAF-8A4D-427B-BFDA-DA004DEFCFEA}">
      <dgm:prSet/>
      <dgm:spPr/>
      <dgm:t>
        <a:bodyPr/>
        <a:lstStyle/>
        <a:p>
          <a:endParaRPr lang="en-US"/>
        </a:p>
      </dgm:t>
    </dgm:pt>
    <dgm:pt modelId="{71A67837-BA72-4AA5-98E9-D8AB1E0FD738}">
      <dgm:prSet/>
      <dgm:spPr/>
      <dgm:t>
        <a:bodyPr/>
        <a:lstStyle/>
        <a:p>
          <a:r>
            <a:rPr lang="en-US" dirty="0"/>
            <a:t>Debt Ratio</a:t>
          </a:r>
        </a:p>
      </dgm:t>
    </dgm:pt>
    <dgm:pt modelId="{D6DB5C4D-C28D-4885-A43B-EFEDEF8A1B69}" type="parTrans" cxnId="{53ECA18E-5454-41D8-B7A5-67C1502C9731}">
      <dgm:prSet/>
      <dgm:spPr/>
      <dgm:t>
        <a:bodyPr/>
        <a:lstStyle/>
        <a:p>
          <a:endParaRPr lang="en-US"/>
        </a:p>
      </dgm:t>
    </dgm:pt>
    <dgm:pt modelId="{5368400F-E908-42F0-BDC7-D02F2F71E514}" type="sibTrans" cxnId="{53ECA18E-5454-41D8-B7A5-67C1502C9731}">
      <dgm:prSet/>
      <dgm:spPr/>
      <dgm:t>
        <a:bodyPr/>
        <a:lstStyle/>
        <a:p>
          <a:endParaRPr lang="en-US"/>
        </a:p>
      </dgm:t>
    </dgm:pt>
    <dgm:pt modelId="{5F11D279-3EED-4AA0-B9A5-72AA84CD03E6}">
      <dgm:prSet/>
      <dgm:spPr/>
      <dgm:t>
        <a:bodyPr/>
        <a:lstStyle/>
        <a:p>
          <a:r>
            <a:rPr lang="en-US" dirty="0"/>
            <a:t>Monthly Income</a:t>
          </a:r>
        </a:p>
      </dgm:t>
    </dgm:pt>
    <dgm:pt modelId="{A23B6336-68BE-4BE9-816D-C8B9148773B5}" type="parTrans" cxnId="{90660A33-969A-4AE3-8E0B-02EE999A2117}">
      <dgm:prSet/>
      <dgm:spPr/>
      <dgm:t>
        <a:bodyPr/>
        <a:lstStyle/>
        <a:p>
          <a:endParaRPr lang="en-US"/>
        </a:p>
      </dgm:t>
    </dgm:pt>
    <dgm:pt modelId="{CF277C4F-8C8E-4A7F-928B-7A2D74A53E97}" type="sibTrans" cxnId="{90660A33-969A-4AE3-8E0B-02EE999A2117}">
      <dgm:prSet/>
      <dgm:spPr/>
      <dgm:t>
        <a:bodyPr/>
        <a:lstStyle/>
        <a:p>
          <a:endParaRPr lang="en-US"/>
        </a:p>
      </dgm:t>
    </dgm:pt>
    <dgm:pt modelId="{07E4FDA9-7983-4A34-8DE2-F66ADCD5F5A0}">
      <dgm:prSet/>
      <dgm:spPr/>
      <dgm:t>
        <a:bodyPr/>
        <a:lstStyle/>
        <a:p>
          <a:r>
            <a:rPr lang="en-US" dirty="0"/>
            <a:t>Number of Open Credit Lines and Loans </a:t>
          </a:r>
        </a:p>
      </dgm:t>
    </dgm:pt>
    <dgm:pt modelId="{7703E70D-E5C2-443B-AB65-5CA653BCAFA0}" type="parTrans" cxnId="{2F5D9B0B-6C70-4168-9A8A-C6ADEE45B11D}">
      <dgm:prSet/>
      <dgm:spPr/>
      <dgm:t>
        <a:bodyPr/>
        <a:lstStyle/>
        <a:p>
          <a:endParaRPr lang="en-US"/>
        </a:p>
      </dgm:t>
    </dgm:pt>
    <dgm:pt modelId="{B434E5CE-3595-4DD8-A4D0-8F0204D958E6}" type="sibTrans" cxnId="{2F5D9B0B-6C70-4168-9A8A-C6ADEE45B11D}">
      <dgm:prSet/>
      <dgm:spPr/>
      <dgm:t>
        <a:bodyPr/>
        <a:lstStyle/>
        <a:p>
          <a:endParaRPr lang="en-US"/>
        </a:p>
      </dgm:t>
    </dgm:pt>
    <dgm:pt modelId="{5CC76C0D-B888-4FA0-8FD0-E3C0FAA7B0E3}">
      <dgm:prSet/>
      <dgm:spPr/>
      <dgm:t>
        <a:bodyPr/>
        <a:lstStyle/>
        <a:p>
          <a:r>
            <a:rPr lang="en-US" dirty="0"/>
            <a:t>Number Real Estate Loans or Lines</a:t>
          </a:r>
        </a:p>
      </dgm:t>
    </dgm:pt>
    <dgm:pt modelId="{A0BFAFFD-66EF-43CC-9805-6B93BCD731A0}" type="parTrans" cxnId="{2A57BA4E-F060-46B7-B2F7-3A7FA79AF090}">
      <dgm:prSet/>
      <dgm:spPr/>
      <dgm:t>
        <a:bodyPr/>
        <a:lstStyle/>
        <a:p>
          <a:endParaRPr lang="en-US"/>
        </a:p>
      </dgm:t>
    </dgm:pt>
    <dgm:pt modelId="{80975991-A717-4007-A498-14AF2717DAB3}" type="sibTrans" cxnId="{2A57BA4E-F060-46B7-B2F7-3A7FA79AF090}">
      <dgm:prSet/>
      <dgm:spPr/>
      <dgm:t>
        <a:bodyPr/>
        <a:lstStyle/>
        <a:p>
          <a:endParaRPr lang="en-US"/>
        </a:p>
      </dgm:t>
    </dgm:pt>
    <dgm:pt modelId="{DBA9D053-39CD-4469-A4F1-054F656EC8C3}">
      <dgm:prSet/>
      <dgm:spPr/>
      <dgm:t>
        <a:bodyPr/>
        <a:lstStyle/>
        <a:p>
          <a:r>
            <a:rPr lang="en-US" dirty="0"/>
            <a:t>Number of Dependents</a:t>
          </a:r>
        </a:p>
      </dgm:t>
    </dgm:pt>
    <dgm:pt modelId="{3CF331C2-DB33-4C14-92EF-0D7F127A8215}" type="parTrans" cxnId="{72DA95F9-6254-40D1-A94A-A578C72D8E70}">
      <dgm:prSet/>
      <dgm:spPr/>
      <dgm:t>
        <a:bodyPr/>
        <a:lstStyle/>
        <a:p>
          <a:endParaRPr lang="en-US"/>
        </a:p>
      </dgm:t>
    </dgm:pt>
    <dgm:pt modelId="{20428B0F-BA76-42DA-B516-3096BDD05ED6}" type="sibTrans" cxnId="{72DA95F9-6254-40D1-A94A-A578C72D8E70}">
      <dgm:prSet/>
      <dgm:spPr/>
      <dgm:t>
        <a:bodyPr/>
        <a:lstStyle/>
        <a:p>
          <a:endParaRPr lang="en-US"/>
        </a:p>
      </dgm:t>
    </dgm:pt>
    <dgm:pt modelId="{01DEF486-7970-4C19-83AD-ECB0E2E3491C}">
      <dgm:prSet/>
      <dgm:spPr/>
      <dgm:t>
        <a:bodyPr/>
        <a:lstStyle/>
        <a:p>
          <a:r>
            <a:rPr lang="en-US" dirty="0"/>
            <a:t>Number Of Time 30-59 Days Past Due Not Worse</a:t>
          </a:r>
        </a:p>
      </dgm:t>
    </dgm:pt>
    <dgm:pt modelId="{C3943627-60D7-4120-814B-EE73DA959E30}" type="parTrans" cxnId="{C8AE6BBE-C4C5-4232-B93B-02740C9C95B2}">
      <dgm:prSet/>
      <dgm:spPr/>
      <dgm:t>
        <a:bodyPr/>
        <a:lstStyle/>
        <a:p>
          <a:endParaRPr lang="en-US"/>
        </a:p>
      </dgm:t>
    </dgm:pt>
    <dgm:pt modelId="{50DFE8A2-C7DA-4297-B988-085D7267A9E3}" type="sibTrans" cxnId="{C8AE6BBE-C4C5-4232-B93B-02740C9C95B2}">
      <dgm:prSet/>
      <dgm:spPr/>
      <dgm:t>
        <a:bodyPr/>
        <a:lstStyle/>
        <a:p>
          <a:endParaRPr lang="en-US"/>
        </a:p>
      </dgm:t>
    </dgm:pt>
    <dgm:pt modelId="{AF9F8FCE-9046-4148-A699-736DBC0BCDEB}">
      <dgm:prSet/>
      <dgm:spPr/>
      <dgm:t>
        <a:bodyPr/>
        <a:lstStyle/>
        <a:p>
          <a:r>
            <a:rPr lang="en-US" dirty="0"/>
            <a:t>Number of Time 60-89 Days Past Due Not Worse</a:t>
          </a:r>
        </a:p>
      </dgm:t>
    </dgm:pt>
    <dgm:pt modelId="{2BE23F0C-396F-432D-823B-6102482FAF91}" type="parTrans" cxnId="{B59B738B-19B2-4034-96A0-1CCA7F1DBAA8}">
      <dgm:prSet/>
      <dgm:spPr/>
      <dgm:t>
        <a:bodyPr/>
        <a:lstStyle/>
        <a:p>
          <a:endParaRPr lang="en-US"/>
        </a:p>
      </dgm:t>
    </dgm:pt>
    <dgm:pt modelId="{55A8720A-6C3A-47CA-9087-AB4CF22E1DB2}" type="sibTrans" cxnId="{B59B738B-19B2-4034-96A0-1CCA7F1DBAA8}">
      <dgm:prSet/>
      <dgm:spPr/>
      <dgm:t>
        <a:bodyPr/>
        <a:lstStyle/>
        <a:p>
          <a:endParaRPr lang="en-US"/>
        </a:p>
      </dgm:t>
    </dgm:pt>
    <dgm:pt modelId="{2419AFE2-8378-4565-AAFE-B2530A529333}">
      <dgm:prSet/>
      <dgm:spPr/>
      <dgm:t>
        <a:bodyPr/>
        <a:lstStyle/>
        <a:p>
          <a:r>
            <a:rPr lang="en-US" dirty="0"/>
            <a:t>Number of Times 90 Days Late</a:t>
          </a:r>
        </a:p>
      </dgm:t>
    </dgm:pt>
    <dgm:pt modelId="{4FFBF675-D9BA-4A5F-A5CF-9F56E79E2CF8}" type="parTrans" cxnId="{226BD43C-32B7-4C22-A7AA-53E70C2E788F}">
      <dgm:prSet/>
      <dgm:spPr/>
      <dgm:t>
        <a:bodyPr/>
        <a:lstStyle/>
        <a:p>
          <a:endParaRPr lang="en-US"/>
        </a:p>
      </dgm:t>
    </dgm:pt>
    <dgm:pt modelId="{D6449488-B45C-4EEE-9463-9B2B73D09AB8}" type="sibTrans" cxnId="{226BD43C-32B7-4C22-A7AA-53E70C2E788F}">
      <dgm:prSet/>
      <dgm:spPr/>
      <dgm:t>
        <a:bodyPr/>
        <a:lstStyle/>
        <a:p>
          <a:endParaRPr lang="en-US"/>
        </a:p>
      </dgm:t>
    </dgm:pt>
    <dgm:pt modelId="{30AFF9B4-AAF2-0B49-A9FE-589084811393}" type="pres">
      <dgm:prSet presAssocID="{B4D3D5A6-8188-4ABE-BAF7-70039594293A}" presName="vert0" presStyleCnt="0">
        <dgm:presLayoutVars>
          <dgm:dir/>
          <dgm:animOne val="branch"/>
          <dgm:animLvl val="lvl"/>
        </dgm:presLayoutVars>
      </dgm:prSet>
      <dgm:spPr/>
    </dgm:pt>
    <dgm:pt modelId="{6704D441-B810-074D-B30E-C9E83516EDB7}" type="pres">
      <dgm:prSet presAssocID="{7B3217C1-7C40-4997-8F2F-33A66DD57FB7}" presName="thickLine" presStyleLbl="alignNode1" presStyleIdx="0" presStyleCnt="1"/>
      <dgm:spPr/>
    </dgm:pt>
    <dgm:pt modelId="{99C5DAD1-5355-484F-B2EF-4B309E51C96A}" type="pres">
      <dgm:prSet presAssocID="{7B3217C1-7C40-4997-8F2F-33A66DD57FB7}" presName="horz1" presStyleCnt="0"/>
      <dgm:spPr/>
    </dgm:pt>
    <dgm:pt modelId="{581C9328-2676-9141-805E-7688BC772120}" type="pres">
      <dgm:prSet presAssocID="{7B3217C1-7C40-4997-8F2F-33A66DD57FB7}" presName="tx1" presStyleLbl="revTx" presStyleIdx="0" presStyleCnt="11"/>
      <dgm:spPr/>
    </dgm:pt>
    <dgm:pt modelId="{50633A06-27D5-9943-ABB1-1C8275562A68}" type="pres">
      <dgm:prSet presAssocID="{7B3217C1-7C40-4997-8F2F-33A66DD57FB7}" presName="vert1" presStyleCnt="0"/>
      <dgm:spPr/>
    </dgm:pt>
    <dgm:pt modelId="{BEF4EF5D-3062-2647-B73F-D26850685ACB}" type="pres">
      <dgm:prSet presAssocID="{B0034C09-566B-46E6-9ED1-B48B54966651}" presName="vertSpace2a" presStyleCnt="0"/>
      <dgm:spPr/>
    </dgm:pt>
    <dgm:pt modelId="{AE2A5C63-3420-6F46-91FC-1BA9E6F9AE08}" type="pres">
      <dgm:prSet presAssocID="{B0034C09-566B-46E6-9ED1-B48B54966651}" presName="horz2" presStyleCnt="0"/>
      <dgm:spPr/>
    </dgm:pt>
    <dgm:pt modelId="{5D32F188-685E-DB4C-BB0F-267BFEA95A12}" type="pres">
      <dgm:prSet presAssocID="{B0034C09-566B-46E6-9ED1-B48B54966651}" presName="horzSpace2" presStyleCnt="0"/>
      <dgm:spPr/>
    </dgm:pt>
    <dgm:pt modelId="{D17B6DDB-9A7B-A44E-9F7E-2DCE1C9127AF}" type="pres">
      <dgm:prSet presAssocID="{B0034C09-566B-46E6-9ED1-B48B54966651}" presName="tx2" presStyleLbl="revTx" presStyleIdx="1" presStyleCnt="11"/>
      <dgm:spPr/>
    </dgm:pt>
    <dgm:pt modelId="{77A60E9E-C5F2-634A-A7FB-6F3489C01F6B}" type="pres">
      <dgm:prSet presAssocID="{B0034C09-566B-46E6-9ED1-B48B54966651}" presName="vert2" presStyleCnt="0"/>
      <dgm:spPr/>
    </dgm:pt>
    <dgm:pt modelId="{60110DF1-13CF-DA49-A3C5-B1DC0DF34E7D}" type="pres">
      <dgm:prSet presAssocID="{B0034C09-566B-46E6-9ED1-B48B54966651}" presName="thinLine2b" presStyleLbl="callout" presStyleIdx="0" presStyleCnt="10"/>
      <dgm:spPr/>
    </dgm:pt>
    <dgm:pt modelId="{4B53A763-E612-E14F-AD96-F87ADA6216AE}" type="pres">
      <dgm:prSet presAssocID="{B0034C09-566B-46E6-9ED1-B48B54966651}" presName="vertSpace2b" presStyleCnt="0"/>
      <dgm:spPr/>
    </dgm:pt>
    <dgm:pt modelId="{E399D786-9D40-4A4A-98C0-3E89A2386BFC}" type="pres">
      <dgm:prSet presAssocID="{83D29C22-6AA1-4ACA-8664-409448AB33BF}" presName="horz2" presStyleCnt="0"/>
      <dgm:spPr/>
    </dgm:pt>
    <dgm:pt modelId="{7B794CA3-129B-5243-9103-04B9EE2C274C}" type="pres">
      <dgm:prSet presAssocID="{83D29C22-6AA1-4ACA-8664-409448AB33BF}" presName="horzSpace2" presStyleCnt="0"/>
      <dgm:spPr/>
    </dgm:pt>
    <dgm:pt modelId="{028EFB02-9D38-B642-8720-641FF8588211}" type="pres">
      <dgm:prSet presAssocID="{83D29C22-6AA1-4ACA-8664-409448AB33BF}" presName="tx2" presStyleLbl="revTx" presStyleIdx="2" presStyleCnt="11"/>
      <dgm:spPr/>
    </dgm:pt>
    <dgm:pt modelId="{2E5D7A91-00C6-1E44-9AAE-FD53A2A7F0B6}" type="pres">
      <dgm:prSet presAssocID="{83D29C22-6AA1-4ACA-8664-409448AB33BF}" presName="vert2" presStyleCnt="0"/>
      <dgm:spPr/>
    </dgm:pt>
    <dgm:pt modelId="{5D85A6E1-6A69-194D-B4B5-25F98C7B7938}" type="pres">
      <dgm:prSet presAssocID="{83D29C22-6AA1-4ACA-8664-409448AB33BF}" presName="thinLine2b" presStyleLbl="callout" presStyleIdx="1" presStyleCnt="10"/>
      <dgm:spPr/>
    </dgm:pt>
    <dgm:pt modelId="{C1BE1C0E-0CF4-F64C-9293-36A9C2073CCC}" type="pres">
      <dgm:prSet presAssocID="{83D29C22-6AA1-4ACA-8664-409448AB33BF}" presName="vertSpace2b" presStyleCnt="0"/>
      <dgm:spPr/>
    </dgm:pt>
    <dgm:pt modelId="{E0385622-0BAB-374C-959C-93AE46C06134}" type="pres">
      <dgm:prSet presAssocID="{71A67837-BA72-4AA5-98E9-D8AB1E0FD738}" presName="horz2" presStyleCnt="0"/>
      <dgm:spPr/>
    </dgm:pt>
    <dgm:pt modelId="{8DB3E70A-B9BE-4345-8AF8-F98476A223E6}" type="pres">
      <dgm:prSet presAssocID="{71A67837-BA72-4AA5-98E9-D8AB1E0FD738}" presName="horzSpace2" presStyleCnt="0"/>
      <dgm:spPr/>
    </dgm:pt>
    <dgm:pt modelId="{F1EDAE47-A4C2-9845-8A92-8FC1DE5FFE6F}" type="pres">
      <dgm:prSet presAssocID="{71A67837-BA72-4AA5-98E9-D8AB1E0FD738}" presName="tx2" presStyleLbl="revTx" presStyleIdx="3" presStyleCnt="11"/>
      <dgm:spPr/>
    </dgm:pt>
    <dgm:pt modelId="{4CB52A21-AE92-1048-AB01-281A51A4443B}" type="pres">
      <dgm:prSet presAssocID="{71A67837-BA72-4AA5-98E9-D8AB1E0FD738}" presName="vert2" presStyleCnt="0"/>
      <dgm:spPr/>
    </dgm:pt>
    <dgm:pt modelId="{3CE4287F-BBB6-1B42-8C05-114F8CB7A53D}" type="pres">
      <dgm:prSet presAssocID="{71A67837-BA72-4AA5-98E9-D8AB1E0FD738}" presName="thinLine2b" presStyleLbl="callout" presStyleIdx="2" presStyleCnt="10"/>
      <dgm:spPr/>
    </dgm:pt>
    <dgm:pt modelId="{D81F8294-C8CE-0A40-B107-5EBF983FE64B}" type="pres">
      <dgm:prSet presAssocID="{71A67837-BA72-4AA5-98E9-D8AB1E0FD738}" presName="vertSpace2b" presStyleCnt="0"/>
      <dgm:spPr/>
    </dgm:pt>
    <dgm:pt modelId="{078323B5-82DF-974F-AE1C-F09F801F524B}" type="pres">
      <dgm:prSet presAssocID="{5F11D279-3EED-4AA0-B9A5-72AA84CD03E6}" presName="horz2" presStyleCnt="0"/>
      <dgm:spPr/>
    </dgm:pt>
    <dgm:pt modelId="{47702DD7-B6A0-D74F-935D-4B6DA17E8D84}" type="pres">
      <dgm:prSet presAssocID="{5F11D279-3EED-4AA0-B9A5-72AA84CD03E6}" presName="horzSpace2" presStyleCnt="0"/>
      <dgm:spPr/>
    </dgm:pt>
    <dgm:pt modelId="{07CF9B15-2BBB-F649-8513-3B36FC676BFD}" type="pres">
      <dgm:prSet presAssocID="{5F11D279-3EED-4AA0-B9A5-72AA84CD03E6}" presName="tx2" presStyleLbl="revTx" presStyleIdx="4" presStyleCnt="11"/>
      <dgm:spPr/>
    </dgm:pt>
    <dgm:pt modelId="{916D01FF-6128-B649-89D6-5AE4F93CA5D5}" type="pres">
      <dgm:prSet presAssocID="{5F11D279-3EED-4AA0-B9A5-72AA84CD03E6}" presName="vert2" presStyleCnt="0"/>
      <dgm:spPr/>
    </dgm:pt>
    <dgm:pt modelId="{8FED2EE3-FC60-4E4C-AB24-15DE2E6077CC}" type="pres">
      <dgm:prSet presAssocID="{5F11D279-3EED-4AA0-B9A5-72AA84CD03E6}" presName="thinLine2b" presStyleLbl="callout" presStyleIdx="3" presStyleCnt="10"/>
      <dgm:spPr/>
    </dgm:pt>
    <dgm:pt modelId="{709353B6-D2EE-A64A-8F89-E6520C1EB7B0}" type="pres">
      <dgm:prSet presAssocID="{5F11D279-3EED-4AA0-B9A5-72AA84CD03E6}" presName="vertSpace2b" presStyleCnt="0"/>
      <dgm:spPr/>
    </dgm:pt>
    <dgm:pt modelId="{8DDF0A3D-3069-084F-BD21-FB25B5385F52}" type="pres">
      <dgm:prSet presAssocID="{07E4FDA9-7983-4A34-8DE2-F66ADCD5F5A0}" presName="horz2" presStyleCnt="0"/>
      <dgm:spPr/>
    </dgm:pt>
    <dgm:pt modelId="{38B045D8-A571-0645-89E1-FBC5D45E7E45}" type="pres">
      <dgm:prSet presAssocID="{07E4FDA9-7983-4A34-8DE2-F66ADCD5F5A0}" presName="horzSpace2" presStyleCnt="0"/>
      <dgm:spPr/>
    </dgm:pt>
    <dgm:pt modelId="{35FD81DA-6573-2C44-8A70-0FE576D02787}" type="pres">
      <dgm:prSet presAssocID="{07E4FDA9-7983-4A34-8DE2-F66ADCD5F5A0}" presName="tx2" presStyleLbl="revTx" presStyleIdx="5" presStyleCnt="11"/>
      <dgm:spPr/>
    </dgm:pt>
    <dgm:pt modelId="{7A4C8812-2D6C-CD4C-98A4-6A88B311DE9C}" type="pres">
      <dgm:prSet presAssocID="{07E4FDA9-7983-4A34-8DE2-F66ADCD5F5A0}" presName="vert2" presStyleCnt="0"/>
      <dgm:spPr/>
    </dgm:pt>
    <dgm:pt modelId="{EC41E4FF-C983-0446-9BC4-CC2A1F792ACD}" type="pres">
      <dgm:prSet presAssocID="{07E4FDA9-7983-4A34-8DE2-F66ADCD5F5A0}" presName="thinLine2b" presStyleLbl="callout" presStyleIdx="4" presStyleCnt="10"/>
      <dgm:spPr/>
    </dgm:pt>
    <dgm:pt modelId="{0A229861-BD6F-AA4D-9888-421BE7AE6CE8}" type="pres">
      <dgm:prSet presAssocID="{07E4FDA9-7983-4A34-8DE2-F66ADCD5F5A0}" presName="vertSpace2b" presStyleCnt="0"/>
      <dgm:spPr/>
    </dgm:pt>
    <dgm:pt modelId="{5D9E3ED7-9A60-0A40-AFCF-04D79A7BE4E2}" type="pres">
      <dgm:prSet presAssocID="{5CC76C0D-B888-4FA0-8FD0-E3C0FAA7B0E3}" presName="horz2" presStyleCnt="0"/>
      <dgm:spPr/>
    </dgm:pt>
    <dgm:pt modelId="{C89F41E4-DFE2-204D-8E09-A9C9EE72C3CC}" type="pres">
      <dgm:prSet presAssocID="{5CC76C0D-B888-4FA0-8FD0-E3C0FAA7B0E3}" presName="horzSpace2" presStyleCnt="0"/>
      <dgm:spPr/>
    </dgm:pt>
    <dgm:pt modelId="{21A49C8D-D040-2948-9CE2-C2F5A91D096E}" type="pres">
      <dgm:prSet presAssocID="{5CC76C0D-B888-4FA0-8FD0-E3C0FAA7B0E3}" presName="tx2" presStyleLbl="revTx" presStyleIdx="6" presStyleCnt="11"/>
      <dgm:spPr/>
    </dgm:pt>
    <dgm:pt modelId="{BF580138-9480-C841-8244-0F65ACA484B8}" type="pres">
      <dgm:prSet presAssocID="{5CC76C0D-B888-4FA0-8FD0-E3C0FAA7B0E3}" presName="vert2" presStyleCnt="0"/>
      <dgm:spPr/>
    </dgm:pt>
    <dgm:pt modelId="{6247D6EC-FDBB-184B-8587-A391869236CA}" type="pres">
      <dgm:prSet presAssocID="{5CC76C0D-B888-4FA0-8FD0-E3C0FAA7B0E3}" presName="thinLine2b" presStyleLbl="callout" presStyleIdx="5" presStyleCnt="10"/>
      <dgm:spPr/>
    </dgm:pt>
    <dgm:pt modelId="{41DC02FC-EE04-FD45-A5FC-ABB5F369B6BB}" type="pres">
      <dgm:prSet presAssocID="{5CC76C0D-B888-4FA0-8FD0-E3C0FAA7B0E3}" presName="vertSpace2b" presStyleCnt="0"/>
      <dgm:spPr/>
    </dgm:pt>
    <dgm:pt modelId="{24AC57EA-8842-8C4B-BCE3-25229E52D5AB}" type="pres">
      <dgm:prSet presAssocID="{DBA9D053-39CD-4469-A4F1-054F656EC8C3}" presName="horz2" presStyleCnt="0"/>
      <dgm:spPr/>
    </dgm:pt>
    <dgm:pt modelId="{09D5BD55-9E6A-DD45-9699-916C20257942}" type="pres">
      <dgm:prSet presAssocID="{DBA9D053-39CD-4469-A4F1-054F656EC8C3}" presName="horzSpace2" presStyleCnt="0"/>
      <dgm:spPr/>
    </dgm:pt>
    <dgm:pt modelId="{1C89E464-3845-AA4F-94C6-DF46803F60E3}" type="pres">
      <dgm:prSet presAssocID="{DBA9D053-39CD-4469-A4F1-054F656EC8C3}" presName="tx2" presStyleLbl="revTx" presStyleIdx="7" presStyleCnt="11"/>
      <dgm:spPr/>
    </dgm:pt>
    <dgm:pt modelId="{CFAF76D3-652B-7E4E-9269-FDE447D5FED5}" type="pres">
      <dgm:prSet presAssocID="{DBA9D053-39CD-4469-A4F1-054F656EC8C3}" presName="vert2" presStyleCnt="0"/>
      <dgm:spPr/>
    </dgm:pt>
    <dgm:pt modelId="{98F214E3-0B47-9245-A18E-3E0BD922F3F0}" type="pres">
      <dgm:prSet presAssocID="{DBA9D053-39CD-4469-A4F1-054F656EC8C3}" presName="thinLine2b" presStyleLbl="callout" presStyleIdx="6" presStyleCnt="10"/>
      <dgm:spPr/>
    </dgm:pt>
    <dgm:pt modelId="{45D1BE4E-16AA-204D-84BC-43EDA393E901}" type="pres">
      <dgm:prSet presAssocID="{DBA9D053-39CD-4469-A4F1-054F656EC8C3}" presName="vertSpace2b" presStyleCnt="0"/>
      <dgm:spPr/>
    </dgm:pt>
    <dgm:pt modelId="{1E7ED15D-6091-8D4F-A7FB-FBBEFFF6E3B2}" type="pres">
      <dgm:prSet presAssocID="{01DEF486-7970-4C19-83AD-ECB0E2E3491C}" presName="horz2" presStyleCnt="0"/>
      <dgm:spPr/>
    </dgm:pt>
    <dgm:pt modelId="{B9B11242-9301-5447-9C2D-E3DB80D481F5}" type="pres">
      <dgm:prSet presAssocID="{01DEF486-7970-4C19-83AD-ECB0E2E3491C}" presName="horzSpace2" presStyleCnt="0"/>
      <dgm:spPr/>
    </dgm:pt>
    <dgm:pt modelId="{AB3DB070-42E1-0441-99F8-BFF748A8558A}" type="pres">
      <dgm:prSet presAssocID="{01DEF486-7970-4C19-83AD-ECB0E2E3491C}" presName="tx2" presStyleLbl="revTx" presStyleIdx="8" presStyleCnt="11"/>
      <dgm:spPr/>
    </dgm:pt>
    <dgm:pt modelId="{E104F841-6641-3C40-87CA-53D1AA4DF88C}" type="pres">
      <dgm:prSet presAssocID="{01DEF486-7970-4C19-83AD-ECB0E2E3491C}" presName="vert2" presStyleCnt="0"/>
      <dgm:spPr/>
    </dgm:pt>
    <dgm:pt modelId="{F22D4CFC-73BD-9F46-88CC-B2BEC6062101}" type="pres">
      <dgm:prSet presAssocID="{01DEF486-7970-4C19-83AD-ECB0E2E3491C}" presName="thinLine2b" presStyleLbl="callout" presStyleIdx="7" presStyleCnt="10"/>
      <dgm:spPr/>
    </dgm:pt>
    <dgm:pt modelId="{92F80D58-0051-E84D-AAB3-EC5DC9D6E81C}" type="pres">
      <dgm:prSet presAssocID="{01DEF486-7970-4C19-83AD-ECB0E2E3491C}" presName="vertSpace2b" presStyleCnt="0"/>
      <dgm:spPr/>
    </dgm:pt>
    <dgm:pt modelId="{8668E0EA-492E-984B-9AFE-DF7DEE63C59D}" type="pres">
      <dgm:prSet presAssocID="{AF9F8FCE-9046-4148-A699-736DBC0BCDEB}" presName="horz2" presStyleCnt="0"/>
      <dgm:spPr/>
    </dgm:pt>
    <dgm:pt modelId="{A0692804-A0B1-814D-B001-DE941F3C5382}" type="pres">
      <dgm:prSet presAssocID="{AF9F8FCE-9046-4148-A699-736DBC0BCDEB}" presName="horzSpace2" presStyleCnt="0"/>
      <dgm:spPr/>
    </dgm:pt>
    <dgm:pt modelId="{1812A159-AA52-4141-A968-86966EE4158D}" type="pres">
      <dgm:prSet presAssocID="{AF9F8FCE-9046-4148-A699-736DBC0BCDEB}" presName="tx2" presStyleLbl="revTx" presStyleIdx="9" presStyleCnt="11"/>
      <dgm:spPr/>
    </dgm:pt>
    <dgm:pt modelId="{FA6C13DA-7CDA-E649-AB4A-9F90A2B6A349}" type="pres">
      <dgm:prSet presAssocID="{AF9F8FCE-9046-4148-A699-736DBC0BCDEB}" presName="vert2" presStyleCnt="0"/>
      <dgm:spPr/>
    </dgm:pt>
    <dgm:pt modelId="{D9CA5699-2EF4-D240-8ED6-022B6F1843D6}" type="pres">
      <dgm:prSet presAssocID="{AF9F8FCE-9046-4148-A699-736DBC0BCDEB}" presName="thinLine2b" presStyleLbl="callout" presStyleIdx="8" presStyleCnt="10"/>
      <dgm:spPr/>
    </dgm:pt>
    <dgm:pt modelId="{F222C678-CC61-F645-BCBF-8ADF317977CF}" type="pres">
      <dgm:prSet presAssocID="{AF9F8FCE-9046-4148-A699-736DBC0BCDEB}" presName="vertSpace2b" presStyleCnt="0"/>
      <dgm:spPr/>
    </dgm:pt>
    <dgm:pt modelId="{0B7FF057-8086-934D-889E-B23D0662B45C}" type="pres">
      <dgm:prSet presAssocID="{2419AFE2-8378-4565-AAFE-B2530A529333}" presName="horz2" presStyleCnt="0"/>
      <dgm:spPr/>
    </dgm:pt>
    <dgm:pt modelId="{BE71D7F1-83B8-554A-AD4F-0FF0232D244B}" type="pres">
      <dgm:prSet presAssocID="{2419AFE2-8378-4565-AAFE-B2530A529333}" presName="horzSpace2" presStyleCnt="0"/>
      <dgm:spPr/>
    </dgm:pt>
    <dgm:pt modelId="{7FB6E78E-EFAF-AE4D-A6D4-55EB51B01E01}" type="pres">
      <dgm:prSet presAssocID="{2419AFE2-8378-4565-AAFE-B2530A529333}" presName="tx2" presStyleLbl="revTx" presStyleIdx="10" presStyleCnt="11"/>
      <dgm:spPr/>
    </dgm:pt>
    <dgm:pt modelId="{6E964701-10B5-034E-85BA-1803163754DC}" type="pres">
      <dgm:prSet presAssocID="{2419AFE2-8378-4565-AAFE-B2530A529333}" presName="vert2" presStyleCnt="0"/>
      <dgm:spPr/>
    </dgm:pt>
    <dgm:pt modelId="{A94C6B70-530B-3A40-BB09-1CCBD9AAF2DF}" type="pres">
      <dgm:prSet presAssocID="{2419AFE2-8378-4565-AAFE-B2530A529333}" presName="thinLine2b" presStyleLbl="callout" presStyleIdx="9" presStyleCnt="10"/>
      <dgm:spPr/>
    </dgm:pt>
    <dgm:pt modelId="{37EDC021-7C9B-B34C-BFC7-E2F18DB43B83}" type="pres">
      <dgm:prSet presAssocID="{2419AFE2-8378-4565-AAFE-B2530A529333}" presName="vertSpace2b" presStyleCnt="0"/>
      <dgm:spPr/>
    </dgm:pt>
  </dgm:ptLst>
  <dgm:cxnLst>
    <dgm:cxn modelId="{4C435806-B04E-4F4B-BD9D-FFC24863E360}" type="presOf" srcId="{07E4FDA9-7983-4A34-8DE2-F66ADCD5F5A0}" destId="{35FD81DA-6573-2C44-8A70-0FE576D02787}" srcOrd="0" destOrd="0" presId="urn:microsoft.com/office/officeart/2008/layout/LinedList"/>
    <dgm:cxn modelId="{16DF2609-F086-B842-93A2-36F063FB90A6}" type="presOf" srcId="{5F11D279-3EED-4AA0-B9A5-72AA84CD03E6}" destId="{07CF9B15-2BBB-F649-8513-3B36FC676BFD}" srcOrd="0" destOrd="0" presId="urn:microsoft.com/office/officeart/2008/layout/LinedList"/>
    <dgm:cxn modelId="{2F5D9B0B-6C70-4168-9A8A-C6ADEE45B11D}" srcId="{7B3217C1-7C40-4997-8F2F-33A66DD57FB7}" destId="{07E4FDA9-7983-4A34-8DE2-F66ADCD5F5A0}" srcOrd="4" destOrd="0" parTransId="{7703E70D-E5C2-443B-AB65-5CA653BCAFA0}" sibTransId="{B434E5CE-3595-4DD8-A4D0-8F0204D958E6}"/>
    <dgm:cxn modelId="{31191E30-C98E-F941-88C6-9DDBFA6FE761}" type="presOf" srcId="{83D29C22-6AA1-4ACA-8664-409448AB33BF}" destId="{028EFB02-9D38-B642-8720-641FF8588211}" srcOrd="0" destOrd="0" presId="urn:microsoft.com/office/officeart/2008/layout/LinedList"/>
    <dgm:cxn modelId="{90660A33-969A-4AE3-8E0B-02EE999A2117}" srcId="{7B3217C1-7C40-4997-8F2F-33A66DD57FB7}" destId="{5F11D279-3EED-4AA0-B9A5-72AA84CD03E6}" srcOrd="3" destOrd="0" parTransId="{A23B6336-68BE-4BE9-816D-C8B9148773B5}" sibTransId="{CF277C4F-8C8E-4A7F-928B-7A2D74A53E97}"/>
    <dgm:cxn modelId="{75194D3A-8C35-E34A-9DC7-A6734C37AB65}" type="presOf" srcId="{5CC76C0D-B888-4FA0-8FD0-E3C0FAA7B0E3}" destId="{21A49C8D-D040-2948-9CE2-C2F5A91D096E}" srcOrd="0" destOrd="0" presId="urn:microsoft.com/office/officeart/2008/layout/LinedList"/>
    <dgm:cxn modelId="{226BD43C-32B7-4C22-A7AA-53E70C2E788F}" srcId="{7B3217C1-7C40-4997-8F2F-33A66DD57FB7}" destId="{2419AFE2-8378-4565-AAFE-B2530A529333}" srcOrd="9" destOrd="0" parTransId="{4FFBF675-D9BA-4A5F-A5CF-9F56E79E2CF8}" sibTransId="{D6449488-B45C-4EEE-9463-9B2B73D09AB8}"/>
    <dgm:cxn modelId="{F1C2324E-9A84-4490-9C65-53201E4613F9}" srcId="{B4D3D5A6-8188-4ABE-BAF7-70039594293A}" destId="{7B3217C1-7C40-4997-8F2F-33A66DD57FB7}" srcOrd="0" destOrd="0" parTransId="{CF3C46D4-6547-4D44-9AFB-CDFCC5369BE3}" sibTransId="{8EF52356-626C-468E-BC73-EBB6A2E4F3DF}"/>
    <dgm:cxn modelId="{2A57BA4E-F060-46B7-B2F7-3A7FA79AF090}" srcId="{7B3217C1-7C40-4997-8F2F-33A66DD57FB7}" destId="{5CC76C0D-B888-4FA0-8FD0-E3C0FAA7B0E3}" srcOrd="5" destOrd="0" parTransId="{A0BFAFFD-66EF-43CC-9805-6B93BCD731A0}" sibTransId="{80975991-A717-4007-A498-14AF2717DAB3}"/>
    <dgm:cxn modelId="{3ECF5B61-A4C4-0340-B3D9-7D5F8B1FF7A2}" type="presOf" srcId="{B0034C09-566B-46E6-9ED1-B48B54966651}" destId="{D17B6DDB-9A7B-A44E-9F7E-2DCE1C9127AF}" srcOrd="0" destOrd="0" presId="urn:microsoft.com/office/officeart/2008/layout/LinedList"/>
    <dgm:cxn modelId="{1F1DF96C-F4A0-224A-BE85-E45F11C45719}" type="presOf" srcId="{01DEF486-7970-4C19-83AD-ECB0E2E3491C}" destId="{AB3DB070-42E1-0441-99F8-BFF748A8558A}" srcOrd="0" destOrd="0" presId="urn:microsoft.com/office/officeart/2008/layout/LinedList"/>
    <dgm:cxn modelId="{985E246D-D44E-4585-94A3-AB6BBE5886B1}" srcId="{7B3217C1-7C40-4997-8F2F-33A66DD57FB7}" destId="{B0034C09-566B-46E6-9ED1-B48B54966651}" srcOrd="0" destOrd="0" parTransId="{5FED2101-0CEA-47B3-B6A6-7B20DD64424A}" sibTransId="{A3DCB961-9F92-45C5-9E18-6184A018C79A}"/>
    <dgm:cxn modelId="{2867AF74-5DFE-E84C-8549-83E51C436F11}" type="presOf" srcId="{7B3217C1-7C40-4997-8F2F-33A66DD57FB7}" destId="{581C9328-2676-9141-805E-7688BC772120}" srcOrd="0" destOrd="0" presId="urn:microsoft.com/office/officeart/2008/layout/LinedList"/>
    <dgm:cxn modelId="{B59B738B-19B2-4034-96A0-1CCA7F1DBAA8}" srcId="{7B3217C1-7C40-4997-8F2F-33A66DD57FB7}" destId="{AF9F8FCE-9046-4148-A699-736DBC0BCDEB}" srcOrd="8" destOrd="0" parTransId="{2BE23F0C-396F-432D-823B-6102482FAF91}" sibTransId="{55A8720A-6C3A-47CA-9087-AB4CF22E1DB2}"/>
    <dgm:cxn modelId="{53ECA18E-5454-41D8-B7A5-67C1502C9731}" srcId="{7B3217C1-7C40-4997-8F2F-33A66DD57FB7}" destId="{71A67837-BA72-4AA5-98E9-D8AB1E0FD738}" srcOrd="2" destOrd="0" parTransId="{D6DB5C4D-C28D-4885-A43B-EFEDEF8A1B69}" sibTransId="{5368400F-E908-42F0-BDC7-D02F2F71E514}"/>
    <dgm:cxn modelId="{63EF7995-1B88-1D47-9201-564D7EACEA9E}" type="presOf" srcId="{AF9F8FCE-9046-4148-A699-736DBC0BCDEB}" destId="{1812A159-AA52-4141-A968-86966EE4158D}" srcOrd="0" destOrd="0" presId="urn:microsoft.com/office/officeart/2008/layout/LinedList"/>
    <dgm:cxn modelId="{DC495AAF-8A4D-427B-BFDA-DA004DEFCFEA}" srcId="{7B3217C1-7C40-4997-8F2F-33A66DD57FB7}" destId="{83D29C22-6AA1-4ACA-8664-409448AB33BF}" srcOrd="1" destOrd="0" parTransId="{972C1399-121B-4CBC-9954-5DBA7B4F7330}" sibTransId="{F6AE1715-D7BD-4359-95BB-135647C99E1C}"/>
    <dgm:cxn modelId="{02882DBD-7749-684B-BAF0-C42F33BEAA34}" type="presOf" srcId="{B4D3D5A6-8188-4ABE-BAF7-70039594293A}" destId="{30AFF9B4-AAF2-0B49-A9FE-589084811393}" srcOrd="0" destOrd="0" presId="urn:microsoft.com/office/officeart/2008/layout/LinedList"/>
    <dgm:cxn modelId="{C8AE6BBE-C4C5-4232-B93B-02740C9C95B2}" srcId="{7B3217C1-7C40-4997-8F2F-33A66DD57FB7}" destId="{01DEF486-7970-4C19-83AD-ECB0E2E3491C}" srcOrd="7" destOrd="0" parTransId="{C3943627-60D7-4120-814B-EE73DA959E30}" sibTransId="{50DFE8A2-C7DA-4297-B988-085D7267A9E3}"/>
    <dgm:cxn modelId="{288C6DF0-6FF4-FE4C-9F8F-F8B206F6224B}" type="presOf" srcId="{2419AFE2-8378-4565-AAFE-B2530A529333}" destId="{7FB6E78E-EFAF-AE4D-A6D4-55EB51B01E01}" srcOrd="0" destOrd="0" presId="urn:microsoft.com/office/officeart/2008/layout/LinedList"/>
    <dgm:cxn modelId="{2C9375F2-B3E2-EE43-A907-6DCB73CEEE98}" type="presOf" srcId="{DBA9D053-39CD-4469-A4F1-054F656EC8C3}" destId="{1C89E464-3845-AA4F-94C6-DF46803F60E3}" srcOrd="0" destOrd="0" presId="urn:microsoft.com/office/officeart/2008/layout/LinedList"/>
    <dgm:cxn modelId="{72DA95F9-6254-40D1-A94A-A578C72D8E70}" srcId="{7B3217C1-7C40-4997-8F2F-33A66DD57FB7}" destId="{DBA9D053-39CD-4469-A4F1-054F656EC8C3}" srcOrd="6" destOrd="0" parTransId="{3CF331C2-DB33-4C14-92EF-0D7F127A8215}" sibTransId="{20428B0F-BA76-42DA-B516-3096BDD05ED6}"/>
    <dgm:cxn modelId="{E19C48FA-8AF3-6049-B66B-20A13A9C9FC5}" type="presOf" srcId="{71A67837-BA72-4AA5-98E9-D8AB1E0FD738}" destId="{F1EDAE47-A4C2-9845-8A92-8FC1DE5FFE6F}" srcOrd="0" destOrd="0" presId="urn:microsoft.com/office/officeart/2008/layout/LinedList"/>
    <dgm:cxn modelId="{CD49A5E9-5701-C646-8962-151BBD4D3527}" type="presParOf" srcId="{30AFF9B4-AAF2-0B49-A9FE-589084811393}" destId="{6704D441-B810-074D-B30E-C9E83516EDB7}" srcOrd="0" destOrd="0" presId="urn:microsoft.com/office/officeart/2008/layout/LinedList"/>
    <dgm:cxn modelId="{075DB429-AA13-2747-87F3-762E54026E3D}" type="presParOf" srcId="{30AFF9B4-AAF2-0B49-A9FE-589084811393}" destId="{99C5DAD1-5355-484F-B2EF-4B309E51C96A}" srcOrd="1" destOrd="0" presId="urn:microsoft.com/office/officeart/2008/layout/LinedList"/>
    <dgm:cxn modelId="{924A430B-4E29-0740-9D37-027319A31335}" type="presParOf" srcId="{99C5DAD1-5355-484F-B2EF-4B309E51C96A}" destId="{581C9328-2676-9141-805E-7688BC772120}" srcOrd="0" destOrd="0" presId="urn:microsoft.com/office/officeart/2008/layout/LinedList"/>
    <dgm:cxn modelId="{2D51448E-4D20-024E-AB77-3F1C48D38B1D}" type="presParOf" srcId="{99C5DAD1-5355-484F-B2EF-4B309E51C96A}" destId="{50633A06-27D5-9943-ABB1-1C8275562A68}" srcOrd="1" destOrd="0" presId="urn:microsoft.com/office/officeart/2008/layout/LinedList"/>
    <dgm:cxn modelId="{18279F67-36E7-D241-A9C5-7D236C99BCE7}" type="presParOf" srcId="{50633A06-27D5-9943-ABB1-1C8275562A68}" destId="{BEF4EF5D-3062-2647-B73F-D26850685ACB}" srcOrd="0" destOrd="0" presId="urn:microsoft.com/office/officeart/2008/layout/LinedList"/>
    <dgm:cxn modelId="{0BCEC88E-9F9B-0E4B-9453-74D9FCA3DE5C}" type="presParOf" srcId="{50633A06-27D5-9943-ABB1-1C8275562A68}" destId="{AE2A5C63-3420-6F46-91FC-1BA9E6F9AE08}" srcOrd="1" destOrd="0" presId="urn:microsoft.com/office/officeart/2008/layout/LinedList"/>
    <dgm:cxn modelId="{ECBB76EA-0C2A-A54B-B32A-DB614A9C1CE4}" type="presParOf" srcId="{AE2A5C63-3420-6F46-91FC-1BA9E6F9AE08}" destId="{5D32F188-685E-DB4C-BB0F-267BFEA95A12}" srcOrd="0" destOrd="0" presId="urn:microsoft.com/office/officeart/2008/layout/LinedList"/>
    <dgm:cxn modelId="{662A50BF-3F35-AD40-B9FA-9B7E2FEB32E5}" type="presParOf" srcId="{AE2A5C63-3420-6F46-91FC-1BA9E6F9AE08}" destId="{D17B6DDB-9A7B-A44E-9F7E-2DCE1C9127AF}" srcOrd="1" destOrd="0" presId="urn:microsoft.com/office/officeart/2008/layout/LinedList"/>
    <dgm:cxn modelId="{B3A106A7-30EB-C544-BCBA-4C95DC1F05A9}" type="presParOf" srcId="{AE2A5C63-3420-6F46-91FC-1BA9E6F9AE08}" destId="{77A60E9E-C5F2-634A-A7FB-6F3489C01F6B}" srcOrd="2" destOrd="0" presId="urn:microsoft.com/office/officeart/2008/layout/LinedList"/>
    <dgm:cxn modelId="{354910CE-29E9-EA4D-8B14-F28471E82EA6}" type="presParOf" srcId="{50633A06-27D5-9943-ABB1-1C8275562A68}" destId="{60110DF1-13CF-DA49-A3C5-B1DC0DF34E7D}" srcOrd="2" destOrd="0" presId="urn:microsoft.com/office/officeart/2008/layout/LinedList"/>
    <dgm:cxn modelId="{52E98CE1-1A0A-CF4B-9E78-C77A3FE5291A}" type="presParOf" srcId="{50633A06-27D5-9943-ABB1-1C8275562A68}" destId="{4B53A763-E612-E14F-AD96-F87ADA6216AE}" srcOrd="3" destOrd="0" presId="urn:microsoft.com/office/officeart/2008/layout/LinedList"/>
    <dgm:cxn modelId="{9E431B36-1815-9444-A87A-5C90FE988EC6}" type="presParOf" srcId="{50633A06-27D5-9943-ABB1-1C8275562A68}" destId="{E399D786-9D40-4A4A-98C0-3E89A2386BFC}" srcOrd="4" destOrd="0" presId="urn:microsoft.com/office/officeart/2008/layout/LinedList"/>
    <dgm:cxn modelId="{384E344C-E08F-0047-A782-C56E6B2266D4}" type="presParOf" srcId="{E399D786-9D40-4A4A-98C0-3E89A2386BFC}" destId="{7B794CA3-129B-5243-9103-04B9EE2C274C}" srcOrd="0" destOrd="0" presId="urn:microsoft.com/office/officeart/2008/layout/LinedList"/>
    <dgm:cxn modelId="{0D8D05DC-5A85-2741-9993-6835BC5A1913}" type="presParOf" srcId="{E399D786-9D40-4A4A-98C0-3E89A2386BFC}" destId="{028EFB02-9D38-B642-8720-641FF8588211}" srcOrd="1" destOrd="0" presId="urn:microsoft.com/office/officeart/2008/layout/LinedList"/>
    <dgm:cxn modelId="{9062374F-D76E-EE4D-97AB-C16DE53E256A}" type="presParOf" srcId="{E399D786-9D40-4A4A-98C0-3E89A2386BFC}" destId="{2E5D7A91-00C6-1E44-9AAE-FD53A2A7F0B6}" srcOrd="2" destOrd="0" presId="urn:microsoft.com/office/officeart/2008/layout/LinedList"/>
    <dgm:cxn modelId="{37709DA1-7184-C244-A266-9FC9247D950C}" type="presParOf" srcId="{50633A06-27D5-9943-ABB1-1C8275562A68}" destId="{5D85A6E1-6A69-194D-B4B5-25F98C7B7938}" srcOrd="5" destOrd="0" presId="urn:microsoft.com/office/officeart/2008/layout/LinedList"/>
    <dgm:cxn modelId="{E105F0B5-3A49-6149-8E1A-AC8595F97598}" type="presParOf" srcId="{50633A06-27D5-9943-ABB1-1C8275562A68}" destId="{C1BE1C0E-0CF4-F64C-9293-36A9C2073CCC}" srcOrd="6" destOrd="0" presId="urn:microsoft.com/office/officeart/2008/layout/LinedList"/>
    <dgm:cxn modelId="{D0DBB1E5-E957-3144-A9D3-A8971EC9B63B}" type="presParOf" srcId="{50633A06-27D5-9943-ABB1-1C8275562A68}" destId="{E0385622-0BAB-374C-959C-93AE46C06134}" srcOrd="7" destOrd="0" presId="urn:microsoft.com/office/officeart/2008/layout/LinedList"/>
    <dgm:cxn modelId="{185B9D62-C6E8-774F-866D-41C53FEAF39E}" type="presParOf" srcId="{E0385622-0BAB-374C-959C-93AE46C06134}" destId="{8DB3E70A-B9BE-4345-8AF8-F98476A223E6}" srcOrd="0" destOrd="0" presId="urn:microsoft.com/office/officeart/2008/layout/LinedList"/>
    <dgm:cxn modelId="{FD546312-4F86-824C-B89F-861CB8F9553B}" type="presParOf" srcId="{E0385622-0BAB-374C-959C-93AE46C06134}" destId="{F1EDAE47-A4C2-9845-8A92-8FC1DE5FFE6F}" srcOrd="1" destOrd="0" presId="urn:microsoft.com/office/officeart/2008/layout/LinedList"/>
    <dgm:cxn modelId="{0755C185-B297-D743-AF91-C7F9A3E8B907}" type="presParOf" srcId="{E0385622-0BAB-374C-959C-93AE46C06134}" destId="{4CB52A21-AE92-1048-AB01-281A51A4443B}" srcOrd="2" destOrd="0" presId="urn:microsoft.com/office/officeart/2008/layout/LinedList"/>
    <dgm:cxn modelId="{AF0CDF1A-D35F-5942-9F7E-F0DC08B8CBD9}" type="presParOf" srcId="{50633A06-27D5-9943-ABB1-1C8275562A68}" destId="{3CE4287F-BBB6-1B42-8C05-114F8CB7A53D}" srcOrd="8" destOrd="0" presId="urn:microsoft.com/office/officeart/2008/layout/LinedList"/>
    <dgm:cxn modelId="{CD1A896F-D3A2-8149-AF05-4F7C0685F0E0}" type="presParOf" srcId="{50633A06-27D5-9943-ABB1-1C8275562A68}" destId="{D81F8294-C8CE-0A40-B107-5EBF983FE64B}" srcOrd="9" destOrd="0" presId="urn:microsoft.com/office/officeart/2008/layout/LinedList"/>
    <dgm:cxn modelId="{36E4EB02-91D8-D242-BA56-774D9185AC6F}" type="presParOf" srcId="{50633A06-27D5-9943-ABB1-1C8275562A68}" destId="{078323B5-82DF-974F-AE1C-F09F801F524B}" srcOrd="10" destOrd="0" presId="urn:microsoft.com/office/officeart/2008/layout/LinedList"/>
    <dgm:cxn modelId="{6A0AA1CE-5E09-834E-BBD5-00E5D507D729}" type="presParOf" srcId="{078323B5-82DF-974F-AE1C-F09F801F524B}" destId="{47702DD7-B6A0-D74F-935D-4B6DA17E8D84}" srcOrd="0" destOrd="0" presId="urn:microsoft.com/office/officeart/2008/layout/LinedList"/>
    <dgm:cxn modelId="{B119A960-EA43-AA4E-815C-9A784BC6B091}" type="presParOf" srcId="{078323B5-82DF-974F-AE1C-F09F801F524B}" destId="{07CF9B15-2BBB-F649-8513-3B36FC676BFD}" srcOrd="1" destOrd="0" presId="urn:microsoft.com/office/officeart/2008/layout/LinedList"/>
    <dgm:cxn modelId="{D3A2FB1E-D09D-2D43-B403-6C7F250CB18C}" type="presParOf" srcId="{078323B5-82DF-974F-AE1C-F09F801F524B}" destId="{916D01FF-6128-B649-89D6-5AE4F93CA5D5}" srcOrd="2" destOrd="0" presId="urn:microsoft.com/office/officeart/2008/layout/LinedList"/>
    <dgm:cxn modelId="{8AE002AA-FE34-9241-87B5-39980D207D0C}" type="presParOf" srcId="{50633A06-27D5-9943-ABB1-1C8275562A68}" destId="{8FED2EE3-FC60-4E4C-AB24-15DE2E6077CC}" srcOrd="11" destOrd="0" presId="urn:microsoft.com/office/officeart/2008/layout/LinedList"/>
    <dgm:cxn modelId="{6592F359-BC7F-474A-8C90-43CA828AD43E}" type="presParOf" srcId="{50633A06-27D5-9943-ABB1-1C8275562A68}" destId="{709353B6-D2EE-A64A-8F89-E6520C1EB7B0}" srcOrd="12" destOrd="0" presId="urn:microsoft.com/office/officeart/2008/layout/LinedList"/>
    <dgm:cxn modelId="{D725E2A4-CF32-E94A-810D-975C1C5BC18A}" type="presParOf" srcId="{50633A06-27D5-9943-ABB1-1C8275562A68}" destId="{8DDF0A3D-3069-084F-BD21-FB25B5385F52}" srcOrd="13" destOrd="0" presId="urn:microsoft.com/office/officeart/2008/layout/LinedList"/>
    <dgm:cxn modelId="{E811E3BD-6B45-814A-8677-E0D4DAA79527}" type="presParOf" srcId="{8DDF0A3D-3069-084F-BD21-FB25B5385F52}" destId="{38B045D8-A571-0645-89E1-FBC5D45E7E45}" srcOrd="0" destOrd="0" presId="urn:microsoft.com/office/officeart/2008/layout/LinedList"/>
    <dgm:cxn modelId="{C5EF19AC-B953-9040-A2EA-CF75ABF6FBBC}" type="presParOf" srcId="{8DDF0A3D-3069-084F-BD21-FB25B5385F52}" destId="{35FD81DA-6573-2C44-8A70-0FE576D02787}" srcOrd="1" destOrd="0" presId="urn:microsoft.com/office/officeart/2008/layout/LinedList"/>
    <dgm:cxn modelId="{44B799E6-C450-6E45-B6B7-DD4A00287047}" type="presParOf" srcId="{8DDF0A3D-3069-084F-BD21-FB25B5385F52}" destId="{7A4C8812-2D6C-CD4C-98A4-6A88B311DE9C}" srcOrd="2" destOrd="0" presId="urn:microsoft.com/office/officeart/2008/layout/LinedList"/>
    <dgm:cxn modelId="{5EC44A14-40D1-2B4E-8AE7-6B8B455A565D}" type="presParOf" srcId="{50633A06-27D5-9943-ABB1-1C8275562A68}" destId="{EC41E4FF-C983-0446-9BC4-CC2A1F792ACD}" srcOrd="14" destOrd="0" presId="urn:microsoft.com/office/officeart/2008/layout/LinedList"/>
    <dgm:cxn modelId="{3315DB2F-99E7-8A45-9665-5DF053AE2307}" type="presParOf" srcId="{50633A06-27D5-9943-ABB1-1C8275562A68}" destId="{0A229861-BD6F-AA4D-9888-421BE7AE6CE8}" srcOrd="15" destOrd="0" presId="urn:microsoft.com/office/officeart/2008/layout/LinedList"/>
    <dgm:cxn modelId="{E677EAA2-5C7C-414B-8129-E2549CCDFDD1}" type="presParOf" srcId="{50633A06-27D5-9943-ABB1-1C8275562A68}" destId="{5D9E3ED7-9A60-0A40-AFCF-04D79A7BE4E2}" srcOrd="16" destOrd="0" presId="urn:microsoft.com/office/officeart/2008/layout/LinedList"/>
    <dgm:cxn modelId="{44E2980F-F689-4D49-A79E-A7017FE28BAF}" type="presParOf" srcId="{5D9E3ED7-9A60-0A40-AFCF-04D79A7BE4E2}" destId="{C89F41E4-DFE2-204D-8E09-A9C9EE72C3CC}" srcOrd="0" destOrd="0" presId="urn:microsoft.com/office/officeart/2008/layout/LinedList"/>
    <dgm:cxn modelId="{9849F13A-7550-F842-A594-020CC45C0642}" type="presParOf" srcId="{5D9E3ED7-9A60-0A40-AFCF-04D79A7BE4E2}" destId="{21A49C8D-D040-2948-9CE2-C2F5A91D096E}" srcOrd="1" destOrd="0" presId="urn:microsoft.com/office/officeart/2008/layout/LinedList"/>
    <dgm:cxn modelId="{7643A93C-241D-2A4B-8644-02A97262A681}" type="presParOf" srcId="{5D9E3ED7-9A60-0A40-AFCF-04D79A7BE4E2}" destId="{BF580138-9480-C841-8244-0F65ACA484B8}" srcOrd="2" destOrd="0" presId="urn:microsoft.com/office/officeart/2008/layout/LinedList"/>
    <dgm:cxn modelId="{E84E7966-4C1E-7141-ADAA-A4F0F5F7449C}" type="presParOf" srcId="{50633A06-27D5-9943-ABB1-1C8275562A68}" destId="{6247D6EC-FDBB-184B-8587-A391869236CA}" srcOrd="17" destOrd="0" presId="urn:microsoft.com/office/officeart/2008/layout/LinedList"/>
    <dgm:cxn modelId="{6D8B635F-8481-F349-9BF6-5F1E456C0791}" type="presParOf" srcId="{50633A06-27D5-9943-ABB1-1C8275562A68}" destId="{41DC02FC-EE04-FD45-A5FC-ABB5F369B6BB}" srcOrd="18" destOrd="0" presId="urn:microsoft.com/office/officeart/2008/layout/LinedList"/>
    <dgm:cxn modelId="{A54ABB98-C1DF-144C-BDA8-BA2E6402B0FF}" type="presParOf" srcId="{50633A06-27D5-9943-ABB1-1C8275562A68}" destId="{24AC57EA-8842-8C4B-BCE3-25229E52D5AB}" srcOrd="19" destOrd="0" presId="urn:microsoft.com/office/officeart/2008/layout/LinedList"/>
    <dgm:cxn modelId="{44D03EAC-9757-B949-9D1C-EF4BDFE43FD6}" type="presParOf" srcId="{24AC57EA-8842-8C4B-BCE3-25229E52D5AB}" destId="{09D5BD55-9E6A-DD45-9699-916C20257942}" srcOrd="0" destOrd="0" presId="urn:microsoft.com/office/officeart/2008/layout/LinedList"/>
    <dgm:cxn modelId="{113C29B8-A00E-C44D-A3DA-0960677E6D85}" type="presParOf" srcId="{24AC57EA-8842-8C4B-BCE3-25229E52D5AB}" destId="{1C89E464-3845-AA4F-94C6-DF46803F60E3}" srcOrd="1" destOrd="0" presId="urn:microsoft.com/office/officeart/2008/layout/LinedList"/>
    <dgm:cxn modelId="{AAB17E4F-3C31-3148-BCC3-E3CAAC87AF9A}" type="presParOf" srcId="{24AC57EA-8842-8C4B-BCE3-25229E52D5AB}" destId="{CFAF76D3-652B-7E4E-9269-FDE447D5FED5}" srcOrd="2" destOrd="0" presId="urn:microsoft.com/office/officeart/2008/layout/LinedList"/>
    <dgm:cxn modelId="{A3342E25-1A4F-7B40-88D9-62F10B26514D}" type="presParOf" srcId="{50633A06-27D5-9943-ABB1-1C8275562A68}" destId="{98F214E3-0B47-9245-A18E-3E0BD922F3F0}" srcOrd="20" destOrd="0" presId="urn:microsoft.com/office/officeart/2008/layout/LinedList"/>
    <dgm:cxn modelId="{E5EB57A3-B000-AF47-86A9-CF415D721986}" type="presParOf" srcId="{50633A06-27D5-9943-ABB1-1C8275562A68}" destId="{45D1BE4E-16AA-204D-84BC-43EDA393E901}" srcOrd="21" destOrd="0" presId="urn:microsoft.com/office/officeart/2008/layout/LinedList"/>
    <dgm:cxn modelId="{DB25F038-13C9-4B44-95DB-1966AF6B4424}" type="presParOf" srcId="{50633A06-27D5-9943-ABB1-1C8275562A68}" destId="{1E7ED15D-6091-8D4F-A7FB-FBBEFFF6E3B2}" srcOrd="22" destOrd="0" presId="urn:microsoft.com/office/officeart/2008/layout/LinedList"/>
    <dgm:cxn modelId="{CED9A2DD-5FCE-F54D-8039-2FBE598EA1D4}" type="presParOf" srcId="{1E7ED15D-6091-8D4F-A7FB-FBBEFFF6E3B2}" destId="{B9B11242-9301-5447-9C2D-E3DB80D481F5}" srcOrd="0" destOrd="0" presId="urn:microsoft.com/office/officeart/2008/layout/LinedList"/>
    <dgm:cxn modelId="{0862AB00-96B9-BE41-AB6D-335E64571F6C}" type="presParOf" srcId="{1E7ED15D-6091-8D4F-A7FB-FBBEFFF6E3B2}" destId="{AB3DB070-42E1-0441-99F8-BFF748A8558A}" srcOrd="1" destOrd="0" presId="urn:microsoft.com/office/officeart/2008/layout/LinedList"/>
    <dgm:cxn modelId="{72F76D14-D1C4-8A46-BAFC-100F7ABC84B0}" type="presParOf" srcId="{1E7ED15D-6091-8D4F-A7FB-FBBEFFF6E3B2}" destId="{E104F841-6641-3C40-87CA-53D1AA4DF88C}" srcOrd="2" destOrd="0" presId="urn:microsoft.com/office/officeart/2008/layout/LinedList"/>
    <dgm:cxn modelId="{03F1C22B-82B3-F449-A859-1B2C76076FA4}" type="presParOf" srcId="{50633A06-27D5-9943-ABB1-1C8275562A68}" destId="{F22D4CFC-73BD-9F46-88CC-B2BEC6062101}" srcOrd="23" destOrd="0" presId="urn:microsoft.com/office/officeart/2008/layout/LinedList"/>
    <dgm:cxn modelId="{2026EF8C-0E44-0145-A310-3273AD6FCA03}" type="presParOf" srcId="{50633A06-27D5-9943-ABB1-1C8275562A68}" destId="{92F80D58-0051-E84D-AAB3-EC5DC9D6E81C}" srcOrd="24" destOrd="0" presId="urn:microsoft.com/office/officeart/2008/layout/LinedList"/>
    <dgm:cxn modelId="{ED0A1DA8-21E3-8F48-BEF7-472FF74774A2}" type="presParOf" srcId="{50633A06-27D5-9943-ABB1-1C8275562A68}" destId="{8668E0EA-492E-984B-9AFE-DF7DEE63C59D}" srcOrd="25" destOrd="0" presId="urn:microsoft.com/office/officeart/2008/layout/LinedList"/>
    <dgm:cxn modelId="{86538D2A-217F-DF4F-B112-DE7426021635}" type="presParOf" srcId="{8668E0EA-492E-984B-9AFE-DF7DEE63C59D}" destId="{A0692804-A0B1-814D-B001-DE941F3C5382}" srcOrd="0" destOrd="0" presId="urn:microsoft.com/office/officeart/2008/layout/LinedList"/>
    <dgm:cxn modelId="{F3292676-F5DB-FD49-B1ED-0FABD140F971}" type="presParOf" srcId="{8668E0EA-492E-984B-9AFE-DF7DEE63C59D}" destId="{1812A159-AA52-4141-A968-86966EE4158D}" srcOrd="1" destOrd="0" presId="urn:microsoft.com/office/officeart/2008/layout/LinedList"/>
    <dgm:cxn modelId="{50929A21-3031-9F4C-852C-E57A23331A5B}" type="presParOf" srcId="{8668E0EA-492E-984B-9AFE-DF7DEE63C59D}" destId="{FA6C13DA-7CDA-E649-AB4A-9F90A2B6A349}" srcOrd="2" destOrd="0" presId="urn:microsoft.com/office/officeart/2008/layout/LinedList"/>
    <dgm:cxn modelId="{5F5574D2-C109-8A4D-967A-A8A57EBB2BA7}" type="presParOf" srcId="{50633A06-27D5-9943-ABB1-1C8275562A68}" destId="{D9CA5699-2EF4-D240-8ED6-022B6F1843D6}" srcOrd="26" destOrd="0" presId="urn:microsoft.com/office/officeart/2008/layout/LinedList"/>
    <dgm:cxn modelId="{EA2208EA-752F-9D46-A167-C2033D394DAC}" type="presParOf" srcId="{50633A06-27D5-9943-ABB1-1C8275562A68}" destId="{F222C678-CC61-F645-BCBF-8ADF317977CF}" srcOrd="27" destOrd="0" presId="urn:microsoft.com/office/officeart/2008/layout/LinedList"/>
    <dgm:cxn modelId="{5AF91DC4-5512-3749-A2DA-A6A5E6A7B9CF}" type="presParOf" srcId="{50633A06-27D5-9943-ABB1-1C8275562A68}" destId="{0B7FF057-8086-934D-889E-B23D0662B45C}" srcOrd="28" destOrd="0" presId="urn:microsoft.com/office/officeart/2008/layout/LinedList"/>
    <dgm:cxn modelId="{D0460E32-F67F-B540-9D55-D218E883FEAE}" type="presParOf" srcId="{0B7FF057-8086-934D-889E-B23D0662B45C}" destId="{BE71D7F1-83B8-554A-AD4F-0FF0232D244B}" srcOrd="0" destOrd="0" presId="urn:microsoft.com/office/officeart/2008/layout/LinedList"/>
    <dgm:cxn modelId="{58BEC5BE-D877-714D-B43D-99A80A3FCBAB}" type="presParOf" srcId="{0B7FF057-8086-934D-889E-B23D0662B45C}" destId="{7FB6E78E-EFAF-AE4D-A6D4-55EB51B01E01}" srcOrd="1" destOrd="0" presId="urn:microsoft.com/office/officeart/2008/layout/LinedList"/>
    <dgm:cxn modelId="{DCD52EFB-903F-C744-86E8-38166063C028}" type="presParOf" srcId="{0B7FF057-8086-934D-889E-B23D0662B45C}" destId="{6E964701-10B5-034E-85BA-1803163754DC}" srcOrd="2" destOrd="0" presId="urn:microsoft.com/office/officeart/2008/layout/LinedList"/>
    <dgm:cxn modelId="{F180B649-7A47-CE4B-9087-CD8142D8A3FF}" type="presParOf" srcId="{50633A06-27D5-9943-ABB1-1C8275562A68}" destId="{A94C6B70-530B-3A40-BB09-1CCBD9AAF2DF}" srcOrd="29" destOrd="0" presId="urn:microsoft.com/office/officeart/2008/layout/LinedList"/>
    <dgm:cxn modelId="{F4F8B999-36E8-2841-9912-3224D96AB2FD}" type="presParOf" srcId="{50633A06-27D5-9943-ABB1-1C8275562A68}" destId="{37EDC021-7C9B-B34C-BFC7-E2F18DB43B83}" srcOrd="30"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4D441-B810-074D-B30E-C9E83516EDB7}">
      <dsp:nvSpPr>
        <dsp:cNvPr id="0" name=""/>
        <dsp:cNvSpPr/>
      </dsp:nvSpPr>
      <dsp:spPr>
        <a:xfrm>
          <a:off x="0" y="0"/>
          <a:ext cx="554343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1C9328-2676-9141-805E-7688BC772120}">
      <dsp:nvSpPr>
        <dsp:cNvPr id="0" name=""/>
        <dsp:cNvSpPr/>
      </dsp:nvSpPr>
      <dsp:spPr>
        <a:xfrm>
          <a:off x="0" y="0"/>
          <a:ext cx="1108687" cy="4484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10 Features (All numerical):</a:t>
          </a:r>
          <a:endParaRPr lang="en-US" sz="1400" kern="1200"/>
        </a:p>
      </dsp:txBody>
      <dsp:txXfrm>
        <a:off x="0" y="0"/>
        <a:ext cx="1108687" cy="4484369"/>
      </dsp:txXfrm>
    </dsp:sp>
    <dsp:sp modelId="{D17B6DDB-9A7B-A44E-9F7E-2DCE1C9127AF}">
      <dsp:nvSpPr>
        <dsp:cNvPr id="0" name=""/>
        <dsp:cNvSpPr/>
      </dsp:nvSpPr>
      <dsp:spPr>
        <a:xfrm>
          <a:off x="1191839" y="21239"/>
          <a:ext cx="4351598" cy="424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Revolving Utilization of Unsecured Lines</a:t>
          </a:r>
        </a:p>
      </dsp:txBody>
      <dsp:txXfrm>
        <a:off x="1191839" y="21239"/>
        <a:ext cx="4351598" cy="424788"/>
      </dsp:txXfrm>
    </dsp:sp>
    <dsp:sp modelId="{60110DF1-13CF-DA49-A3C5-B1DC0DF34E7D}">
      <dsp:nvSpPr>
        <dsp:cNvPr id="0" name=""/>
        <dsp:cNvSpPr/>
      </dsp:nvSpPr>
      <dsp:spPr>
        <a:xfrm>
          <a:off x="1108687" y="446028"/>
          <a:ext cx="443475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8EFB02-9D38-B642-8720-641FF8588211}">
      <dsp:nvSpPr>
        <dsp:cNvPr id="0" name=""/>
        <dsp:cNvSpPr/>
      </dsp:nvSpPr>
      <dsp:spPr>
        <a:xfrm>
          <a:off x="1191839" y="467267"/>
          <a:ext cx="4351598" cy="424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Age</a:t>
          </a:r>
        </a:p>
      </dsp:txBody>
      <dsp:txXfrm>
        <a:off x="1191839" y="467267"/>
        <a:ext cx="4351598" cy="424788"/>
      </dsp:txXfrm>
    </dsp:sp>
    <dsp:sp modelId="{5D85A6E1-6A69-194D-B4B5-25F98C7B7938}">
      <dsp:nvSpPr>
        <dsp:cNvPr id="0" name=""/>
        <dsp:cNvSpPr/>
      </dsp:nvSpPr>
      <dsp:spPr>
        <a:xfrm>
          <a:off x="1108687" y="892056"/>
          <a:ext cx="443475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EDAE47-A4C2-9845-8A92-8FC1DE5FFE6F}">
      <dsp:nvSpPr>
        <dsp:cNvPr id="0" name=""/>
        <dsp:cNvSpPr/>
      </dsp:nvSpPr>
      <dsp:spPr>
        <a:xfrm>
          <a:off x="1191839" y="913296"/>
          <a:ext cx="4351598" cy="424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Debt Ratio</a:t>
          </a:r>
        </a:p>
      </dsp:txBody>
      <dsp:txXfrm>
        <a:off x="1191839" y="913296"/>
        <a:ext cx="4351598" cy="424788"/>
      </dsp:txXfrm>
    </dsp:sp>
    <dsp:sp modelId="{3CE4287F-BBB6-1B42-8C05-114F8CB7A53D}">
      <dsp:nvSpPr>
        <dsp:cNvPr id="0" name=""/>
        <dsp:cNvSpPr/>
      </dsp:nvSpPr>
      <dsp:spPr>
        <a:xfrm>
          <a:off x="1108687" y="1338084"/>
          <a:ext cx="443475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CF9B15-2BBB-F649-8513-3B36FC676BFD}">
      <dsp:nvSpPr>
        <dsp:cNvPr id="0" name=""/>
        <dsp:cNvSpPr/>
      </dsp:nvSpPr>
      <dsp:spPr>
        <a:xfrm>
          <a:off x="1191839" y="1359324"/>
          <a:ext cx="4351598" cy="424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Monthly Income</a:t>
          </a:r>
        </a:p>
      </dsp:txBody>
      <dsp:txXfrm>
        <a:off x="1191839" y="1359324"/>
        <a:ext cx="4351598" cy="424788"/>
      </dsp:txXfrm>
    </dsp:sp>
    <dsp:sp modelId="{8FED2EE3-FC60-4E4C-AB24-15DE2E6077CC}">
      <dsp:nvSpPr>
        <dsp:cNvPr id="0" name=""/>
        <dsp:cNvSpPr/>
      </dsp:nvSpPr>
      <dsp:spPr>
        <a:xfrm>
          <a:off x="1108687" y="1784113"/>
          <a:ext cx="443475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FD81DA-6573-2C44-8A70-0FE576D02787}">
      <dsp:nvSpPr>
        <dsp:cNvPr id="0" name=""/>
        <dsp:cNvSpPr/>
      </dsp:nvSpPr>
      <dsp:spPr>
        <a:xfrm>
          <a:off x="1191839" y="1805352"/>
          <a:ext cx="4351598" cy="424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Number of Open Credit Lines and Loans </a:t>
          </a:r>
        </a:p>
      </dsp:txBody>
      <dsp:txXfrm>
        <a:off x="1191839" y="1805352"/>
        <a:ext cx="4351598" cy="424788"/>
      </dsp:txXfrm>
    </dsp:sp>
    <dsp:sp modelId="{EC41E4FF-C983-0446-9BC4-CC2A1F792ACD}">
      <dsp:nvSpPr>
        <dsp:cNvPr id="0" name=""/>
        <dsp:cNvSpPr/>
      </dsp:nvSpPr>
      <dsp:spPr>
        <a:xfrm>
          <a:off x="1108687" y="2230141"/>
          <a:ext cx="443475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A49C8D-D040-2948-9CE2-C2F5A91D096E}">
      <dsp:nvSpPr>
        <dsp:cNvPr id="0" name=""/>
        <dsp:cNvSpPr/>
      </dsp:nvSpPr>
      <dsp:spPr>
        <a:xfrm>
          <a:off x="1191839" y="2251380"/>
          <a:ext cx="4351598" cy="424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Number Real Estate Loans or Lines</a:t>
          </a:r>
        </a:p>
      </dsp:txBody>
      <dsp:txXfrm>
        <a:off x="1191839" y="2251380"/>
        <a:ext cx="4351598" cy="424788"/>
      </dsp:txXfrm>
    </dsp:sp>
    <dsp:sp modelId="{6247D6EC-FDBB-184B-8587-A391869236CA}">
      <dsp:nvSpPr>
        <dsp:cNvPr id="0" name=""/>
        <dsp:cNvSpPr/>
      </dsp:nvSpPr>
      <dsp:spPr>
        <a:xfrm>
          <a:off x="1108687" y="2676169"/>
          <a:ext cx="443475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89E464-3845-AA4F-94C6-DF46803F60E3}">
      <dsp:nvSpPr>
        <dsp:cNvPr id="0" name=""/>
        <dsp:cNvSpPr/>
      </dsp:nvSpPr>
      <dsp:spPr>
        <a:xfrm>
          <a:off x="1191839" y="2697409"/>
          <a:ext cx="4351598" cy="424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Number of Dependents</a:t>
          </a:r>
        </a:p>
      </dsp:txBody>
      <dsp:txXfrm>
        <a:off x="1191839" y="2697409"/>
        <a:ext cx="4351598" cy="424788"/>
      </dsp:txXfrm>
    </dsp:sp>
    <dsp:sp modelId="{98F214E3-0B47-9245-A18E-3E0BD922F3F0}">
      <dsp:nvSpPr>
        <dsp:cNvPr id="0" name=""/>
        <dsp:cNvSpPr/>
      </dsp:nvSpPr>
      <dsp:spPr>
        <a:xfrm>
          <a:off x="1108687" y="3122198"/>
          <a:ext cx="443475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3DB070-42E1-0441-99F8-BFF748A8558A}">
      <dsp:nvSpPr>
        <dsp:cNvPr id="0" name=""/>
        <dsp:cNvSpPr/>
      </dsp:nvSpPr>
      <dsp:spPr>
        <a:xfrm>
          <a:off x="1191839" y="3143437"/>
          <a:ext cx="4351598" cy="424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Number Of Time 30-59 Days Past Due Not Worse</a:t>
          </a:r>
        </a:p>
      </dsp:txBody>
      <dsp:txXfrm>
        <a:off x="1191839" y="3143437"/>
        <a:ext cx="4351598" cy="424788"/>
      </dsp:txXfrm>
    </dsp:sp>
    <dsp:sp modelId="{F22D4CFC-73BD-9F46-88CC-B2BEC6062101}">
      <dsp:nvSpPr>
        <dsp:cNvPr id="0" name=""/>
        <dsp:cNvSpPr/>
      </dsp:nvSpPr>
      <dsp:spPr>
        <a:xfrm>
          <a:off x="1108687" y="3568226"/>
          <a:ext cx="443475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12A159-AA52-4141-A968-86966EE4158D}">
      <dsp:nvSpPr>
        <dsp:cNvPr id="0" name=""/>
        <dsp:cNvSpPr/>
      </dsp:nvSpPr>
      <dsp:spPr>
        <a:xfrm>
          <a:off x="1191839" y="3589465"/>
          <a:ext cx="4351598" cy="424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Number of Time 60-89 Days Past Due Not Worse</a:t>
          </a:r>
        </a:p>
      </dsp:txBody>
      <dsp:txXfrm>
        <a:off x="1191839" y="3589465"/>
        <a:ext cx="4351598" cy="424788"/>
      </dsp:txXfrm>
    </dsp:sp>
    <dsp:sp modelId="{D9CA5699-2EF4-D240-8ED6-022B6F1843D6}">
      <dsp:nvSpPr>
        <dsp:cNvPr id="0" name=""/>
        <dsp:cNvSpPr/>
      </dsp:nvSpPr>
      <dsp:spPr>
        <a:xfrm>
          <a:off x="1108687" y="4014254"/>
          <a:ext cx="443475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B6E78E-EFAF-AE4D-A6D4-55EB51B01E01}">
      <dsp:nvSpPr>
        <dsp:cNvPr id="0" name=""/>
        <dsp:cNvSpPr/>
      </dsp:nvSpPr>
      <dsp:spPr>
        <a:xfrm>
          <a:off x="1191839" y="4035494"/>
          <a:ext cx="4351598" cy="424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Number of Times 90 Days Late</a:t>
          </a:r>
        </a:p>
      </dsp:txBody>
      <dsp:txXfrm>
        <a:off x="1191839" y="4035494"/>
        <a:ext cx="4351598" cy="424788"/>
      </dsp:txXfrm>
    </dsp:sp>
    <dsp:sp modelId="{A94C6B70-530B-3A40-BB09-1CCBD9AAF2DF}">
      <dsp:nvSpPr>
        <dsp:cNvPr id="0" name=""/>
        <dsp:cNvSpPr/>
      </dsp:nvSpPr>
      <dsp:spPr>
        <a:xfrm>
          <a:off x="1108687" y="4460283"/>
          <a:ext cx="443475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27476A-7469-8A44-BAE4-5E85374ECED0}" type="datetimeFigureOut">
              <a:rPr lang="en-US" smtClean="0"/>
              <a:t>5/21/24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779AB6-D5D8-5E48-8ECD-AEF2AC060269}" type="slidenum">
              <a:rPr lang="en-US" smtClean="0"/>
              <a:t>‹#›</a:t>
            </a:fld>
            <a:endParaRPr lang="en-US"/>
          </a:p>
        </p:txBody>
      </p:sp>
    </p:spTree>
    <p:extLst>
      <p:ext uri="{BB962C8B-B14F-4D97-AF65-F5344CB8AC3E}">
        <p14:creationId xmlns:p14="http://schemas.microsoft.com/office/powerpoint/2010/main" val="1132393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79AB6-D5D8-5E48-8ECD-AEF2AC060269}" type="slidenum">
              <a:rPr lang="en-US" smtClean="0"/>
              <a:t>1</a:t>
            </a:fld>
            <a:endParaRPr lang="en-US"/>
          </a:p>
        </p:txBody>
      </p:sp>
    </p:spTree>
    <p:extLst>
      <p:ext uri="{BB962C8B-B14F-4D97-AF65-F5344CB8AC3E}">
        <p14:creationId xmlns:p14="http://schemas.microsoft.com/office/powerpoint/2010/main" val="2858582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79AB6-D5D8-5E48-8ECD-AEF2AC060269}" type="slidenum">
              <a:rPr lang="en-US" smtClean="0"/>
              <a:t>10</a:t>
            </a:fld>
            <a:endParaRPr lang="en-US"/>
          </a:p>
        </p:txBody>
      </p:sp>
    </p:spTree>
    <p:extLst>
      <p:ext uri="{BB962C8B-B14F-4D97-AF65-F5344CB8AC3E}">
        <p14:creationId xmlns:p14="http://schemas.microsoft.com/office/powerpoint/2010/main" val="660134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79AB6-D5D8-5E48-8ECD-AEF2AC060269}" type="slidenum">
              <a:rPr lang="en-US" smtClean="0"/>
              <a:t>14</a:t>
            </a:fld>
            <a:endParaRPr lang="en-US"/>
          </a:p>
        </p:txBody>
      </p:sp>
    </p:spTree>
    <p:extLst>
      <p:ext uri="{BB962C8B-B14F-4D97-AF65-F5344CB8AC3E}">
        <p14:creationId xmlns:p14="http://schemas.microsoft.com/office/powerpoint/2010/main" val="336781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79AB6-D5D8-5E48-8ECD-AEF2AC060269}" type="slidenum">
              <a:rPr lang="en-US" smtClean="0"/>
              <a:t>15</a:t>
            </a:fld>
            <a:endParaRPr lang="en-US"/>
          </a:p>
        </p:txBody>
      </p:sp>
    </p:spTree>
    <p:extLst>
      <p:ext uri="{BB962C8B-B14F-4D97-AF65-F5344CB8AC3E}">
        <p14:creationId xmlns:p14="http://schemas.microsoft.com/office/powerpoint/2010/main" val="2507106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79AB6-D5D8-5E48-8ECD-AEF2AC060269}" type="slidenum">
              <a:rPr lang="en-US" smtClean="0"/>
              <a:t>2</a:t>
            </a:fld>
            <a:endParaRPr lang="en-US"/>
          </a:p>
        </p:txBody>
      </p:sp>
    </p:spTree>
    <p:extLst>
      <p:ext uri="{BB962C8B-B14F-4D97-AF65-F5344CB8AC3E}">
        <p14:creationId xmlns:p14="http://schemas.microsoft.com/office/powerpoint/2010/main" val="3238111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79AB6-D5D8-5E48-8ECD-AEF2AC060269}" type="slidenum">
              <a:rPr lang="en-US" smtClean="0"/>
              <a:t>3</a:t>
            </a:fld>
            <a:endParaRPr lang="en-US"/>
          </a:p>
        </p:txBody>
      </p:sp>
    </p:spTree>
    <p:extLst>
      <p:ext uri="{BB962C8B-B14F-4D97-AF65-F5344CB8AC3E}">
        <p14:creationId xmlns:p14="http://schemas.microsoft.com/office/powerpoint/2010/main" val="2706140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79AB6-D5D8-5E48-8ECD-AEF2AC060269}" type="slidenum">
              <a:rPr lang="en-US" smtClean="0"/>
              <a:t>4</a:t>
            </a:fld>
            <a:endParaRPr lang="en-US"/>
          </a:p>
        </p:txBody>
      </p:sp>
    </p:spTree>
    <p:extLst>
      <p:ext uri="{BB962C8B-B14F-4D97-AF65-F5344CB8AC3E}">
        <p14:creationId xmlns:p14="http://schemas.microsoft.com/office/powerpoint/2010/main" val="389897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79AB6-D5D8-5E48-8ECD-AEF2AC060269}" type="slidenum">
              <a:rPr lang="en-US" smtClean="0"/>
              <a:t>5</a:t>
            </a:fld>
            <a:endParaRPr lang="en-US"/>
          </a:p>
        </p:txBody>
      </p:sp>
    </p:spTree>
    <p:extLst>
      <p:ext uri="{BB962C8B-B14F-4D97-AF65-F5344CB8AC3E}">
        <p14:creationId xmlns:p14="http://schemas.microsoft.com/office/powerpoint/2010/main" val="992651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79AB6-D5D8-5E48-8ECD-AEF2AC060269}" type="slidenum">
              <a:rPr lang="en-US" smtClean="0"/>
              <a:t>6</a:t>
            </a:fld>
            <a:endParaRPr lang="en-US"/>
          </a:p>
        </p:txBody>
      </p:sp>
    </p:spTree>
    <p:extLst>
      <p:ext uri="{BB962C8B-B14F-4D97-AF65-F5344CB8AC3E}">
        <p14:creationId xmlns:p14="http://schemas.microsoft.com/office/powerpoint/2010/main" val="3352157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79AB6-D5D8-5E48-8ECD-AEF2AC060269}" type="slidenum">
              <a:rPr lang="en-US" smtClean="0"/>
              <a:t>7</a:t>
            </a:fld>
            <a:endParaRPr lang="en-US"/>
          </a:p>
        </p:txBody>
      </p:sp>
    </p:spTree>
    <p:extLst>
      <p:ext uri="{BB962C8B-B14F-4D97-AF65-F5344CB8AC3E}">
        <p14:creationId xmlns:p14="http://schemas.microsoft.com/office/powerpoint/2010/main" val="2811618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79AB6-D5D8-5E48-8ECD-AEF2AC060269}" type="slidenum">
              <a:rPr lang="en-US" smtClean="0"/>
              <a:t>8</a:t>
            </a:fld>
            <a:endParaRPr lang="en-US"/>
          </a:p>
        </p:txBody>
      </p:sp>
    </p:spTree>
    <p:extLst>
      <p:ext uri="{BB962C8B-B14F-4D97-AF65-F5344CB8AC3E}">
        <p14:creationId xmlns:p14="http://schemas.microsoft.com/office/powerpoint/2010/main" val="838014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79AB6-D5D8-5E48-8ECD-AEF2AC060269}" type="slidenum">
              <a:rPr lang="en-US" smtClean="0"/>
              <a:t>9</a:t>
            </a:fld>
            <a:endParaRPr lang="en-US"/>
          </a:p>
        </p:txBody>
      </p:sp>
    </p:spTree>
    <p:extLst>
      <p:ext uri="{BB962C8B-B14F-4D97-AF65-F5344CB8AC3E}">
        <p14:creationId xmlns:p14="http://schemas.microsoft.com/office/powerpoint/2010/main" val="2186732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0BE35-7A16-3D98-E600-C0815BB86B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1E30D3-37AC-3F82-60DE-C5E0166CEA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E2D42D-FCA8-AFB1-7962-B17A06AC5B76}"/>
              </a:ext>
            </a:extLst>
          </p:cNvPr>
          <p:cNvSpPr>
            <a:spLocks noGrp="1"/>
          </p:cNvSpPr>
          <p:nvPr>
            <p:ph type="dt" sz="half" idx="10"/>
          </p:nvPr>
        </p:nvSpPr>
        <p:spPr/>
        <p:txBody>
          <a:bodyPr/>
          <a:lstStyle/>
          <a:p>
            <a:fld id="{0D294791-7C95-A244-A3CC-5362504E139C}" type="datetimeFigureOut">
              <a:rPr lang="en-US" smtClean="0"/>
              <a:t>5/21/24</a:t>
            </a:fld>
            <a:endParaRPr lang="en-US"/>
          </a:p>
        </p:txBody>
      </p:sp>
      <p:sp>
        <p:nvSpPr>
          <p:cNvPr id="5" name="Footer Placeholder 4">
            <a:extLst>
              <a:ext uri="{FF2B5EF4-FFF2-40B4-BE49-F238E27FC236}">
                <a16:creationId xmlns:a16="http://schemas.microsoft.com/office/drawing/2014/main" id="{771BEC7A-2B7D-5BCD-C474-0A4BDFB690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0ABF7-8251-24FE-8F81-0EDE8723D627}"/>
              </a:ext>
            </a:extLst>
          </p:cNvPr>
          <p:cNvSpPr>
            <a:spLocks noGrp="1"/>
          </p:cNvSpPr>
          <p:nvPr>
            <p:ph type="sldNum" sz="quarter" idx="12"/>
          </p:nvPr>
        </p:nvSpPr>
        <p:spPr/>
        <p:txBody>
          <a:bodyPr/>
          <a:lstStyle/>
          <a:p>
            <a:fld id="{79E5DC66-21E3-524C-A8CD-945808100B25}" type="slidenum">
              <a:rPr lang="en-US" smtClean="0"/>
              <a:t>‹#›</a:t>
            </a:fld>
            <a:endParaRPr lang="en-US"/>
          </a:p>
        </p:txBody>
      </p:sp>
    </p:spTree>
    <p:extLst>
      <p:ext uri="{BB962C8B-B14F-4D97-AF65-F5344CB8AC3E}">
        <p14:creationId xmlns:p14="http://schemas.microsoft.com/office/powerpoint/2010/main" val="137910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E3962-B9BD-4826-2FAE-4B91403F63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4E6E0A-88DD-3241-EF2F-516A446C8C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58F28-4E49-2BC7-05A6-C7F922BB8800}"/>
              </a:ext>
            </a:extLst>
          </p:cNvPr>
          <p:cNvSpPr>
            <a:spLocks noGrp="1"/>
          </p:cNvSpPr>
          <p:nvPr>
            <p:ph type="dt" sz="half" idx="10"/>
          </p:nvPr>
        </p:nvSpPr>
        <p:spPr/>
        <p:txBody>
          <a:bodyPr/>
          <a:lstStyle/>
          <a:p>
            <a:fld id="{0D294791-7C95-A244-A3CC-5362504E139C}" type="datetimeFigureOut">
              <a:rPr lang="en-US" smtClean="0"/>
              <a:t>5/21/24</a:t>
            </a:fld>
            <a:endParaRPr lang="en-US"/>
          </a:p>
        </p:txBody>
      </p:sp>
      <p:sp>
        <p:nvSpPr>
          <p:cNvPr id="5" name="Footer Placeholder 4">
            <a:extLst>
              <a:ext uri="{FF2B5EF4-FFF2-40B4-BE49-F238E27FC236}">
                <a16:creationId xmlns:a16="http://schemas.microsoft.com/office/drawing/2014/main" id="{CDDA66DC-A6C0-896B-7997-4BB942092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30438-BCB1-A77D-EB8F-F8B132274A6D}"/>
              </a:ext>
            </a:extLst>
          </p:cNvPr>
          <p:cNvSpPr>
            <a:spLocks noGrp="1"/>
          </p:cNvSpPr>
          <p:nvPr>
            <p:ph type="sldNum" sz="quarter" idx="12"/>
          </p:nvPr>
        </p:nvSpPr>
        <p:spPr/>
        <p:txBody>
          <a:bodyPr/>
          <a:lstStyle/>
          <a:p>
            <a:fld id="{79E5DC66-21E3-524C-A8CD-945808100B25}" type="slidenum">
              <a:rPr lang="en-US" smtClean="0"/>
              <a:t>‹#›</a:t>
            </a:fld>
            <a:endParaRPr lang="en-US"/>
          </a:p>
        </p:txBody>
      </p:sp>
    </p:spTree>
    <p:extLst>
      <p:ext uri="{BB962C8B-B14F-4D97-AF65-F5344CB8AC3E}">
        <p14:creationId xmlns:p14="http://schemas.microsoft.com/office/powerpoint/2010/main" val="1258584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06D27F-3867-FC41-D661-652518F9A8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A1BD19-BEA6-2DCB-FE04-B7E8E9FC5F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F3BDF8-0D37-AF35-952B-AE9851103775}"/>
              </a:ext>
            </a:extLst>
          </p:cNvPr>
          <p:cNvSpPr>
            <a:spLocks noGrp="1"/>
          </p:cNvSpPr>
          <p:nvPr>
            <p:ph type="dt" sz="half" idx="10"/>
          </p:nvPr>
        </p:nvSpPr>
        <p:spPr/>
        <p:txBody>
          <a:bodyPr/>
          <a:lstStyle/>
          <a:p>
            <a:fld id="{0D294791-7C95-A244-A3CC-5362504E139C}" type="datetimeFigureOut">
              <a:rPr lang="en-US" smtClean="0"/>
              <a:t>5/21/24</a:t>
            </a:fld>
            <a:endParaRPr lang="en-US"/>
          </a:p>
        </p:txBody>
      </p:sp>
      <p:sp>
        <p:nvSpPr>
          <p:cNvPr id="5" name="Footer Placeholder 4">
            <a:extLst>
              <a:ext uri="{FF2B5EF4-FFF2-40B4-BE49-F238E27FC236}">
                <a16:creationId xmlns:a16="http://schemas.microsoft.com/office/drawing/2014/main" id="{B0AD4700-B742-4CA3-B42B-255311079E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D8C7F-C81F-E499-7A8A-F3C8A38ABFE4}"/>
              </a:ext>
            </a:extLst>
          </p:cNvPr>
          <p:cNvSpPr>
            <a:spLocks noGrp="1"/>
          </p:cNvSpPr>
          <p:nvPr>
            <p:ph type="sldNum" sz="quarter" idx="12"/>
          </p:nvPr>
        </p:nvSpPr>
        <p:spPr/>
        <p:txBody>
          <a:bodyPr/>
          <a:lstStyle/>
          <a:p>
            <a:fld id="{79E5DC66-21E3-524C-A8CD-945808100B25}" type="slidenum">
              <a:rPr lang="en-US" smtClean="0"/>
              <a:t>‹#›</a:t>
            </a:fld>
            <a:endParaRPr lang="en-US"/>
          </a:p>
        </p:txBody>
      </p:sp>
    </p:spTree>
    <p:extLst>
      <p:ext uri="{BB962C8B-B14F-4D97-AF65-F5344CB8AC3E}">
        <p14:creationId xmlns:p14="http://schemas.microsoft.com/office/powerpoint/2010/main" val="258282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C0B41-75C0-3AD5-2753-B994D8AA0C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27B8D-6202-56A6-85C9-FB65EFBC7D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5F6749-E0A7-9789-CBE5-7A71420AF226}"/>
              </a:ext>
            </a:extLst>
          </p:cNvPr>
          <p:cNvSpPr>
            <a:spLocks noGrp="1"/>
          </p:cNvSpPr>
          <p:nvPr>
            <p:ph type="dt" sz="half" idx="10"/>
          </p:nvPr>
        </p:nvSpPr>
        <p:spPr/>
        <p:txBody>
          <a:bodyPr/>
          <a:lstStyle/>
          <a:p>
            <a:fld id="{0D294791-7C95-A244-A3CC-5362504E139C}" type="datetimeFigureOut">
              <a:rPr lang="en-US" smtClean="0"/>
              <a:t>5/21/24</a:t>
            </a:fld>
            <a:endParaRPr lang="en-US"/>
          </a:p>
        </p:txBody>
      </p:sp>
      <p:sp>
        <p:nvSpPr>
          <p:cNvPr id="5" name="Footer Placeholder 4">
            <a:extLst>
              <a:ext uri="{FF2B5EF4-FFF2-40B4-BE49-F238E27FC236}">
                <a16:creationId xmlns:a16="http://schemas.microsoft.com/office/drawing/2014/main" id="{6717075D-ACA5-5364-0CA1-4A00AAD1E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C2013-09BC-3BB9-81B6-C6F03720B8C0}"/>
              </a:ext>
            </a:extLst>
          </p:cNvPr>
          <p:cNvSpPr>
            <a:spLocks noGrp="1"/>
          </p:cNvSpPr>
          <p:nvPr>
            <p:ph type="sldNum" sz="quarter" idx="12"/>
          </p:nvPr>
        </p:nvSpPr>
        <p:spPr/>
        <p:txBody>
          <a:bodyPr/>
          <a:lstStyle/>
          <a:p>
            <a:fld id="{79E5DC66-21E3-524C-A8CD-945808100B25}" type="slidenum">
              <a:rPr lang="en-US" smtClean="0"/>
              <a:t>‹#›</a:t>
            </a:fld>
            <a:endParaRPr lang="en-US"/>
          </a:p>
        </p:txBody>
      </p:sp>
    </p:spTree>
    <p:extLst>
      <p:ext uri="{BB962C8B-B14F-4D97-AF65-F5344CB8AC3E}">
        <p14:creationId xmlns:p14="http://schemas.microsoft.com/office/powerpoint/2010/main" val="3462011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D9420-CD76-9471-C365-005D256F77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978E15-036C-0518-F33E-E963511DD2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8EC9CD-7D20-4889-8C93-C4436B1624F8}"/>
              </a:ext>
            </a:extLst>
          </p:cNvPr>
          <p:cNvSpPr>
            <a:spLocks noGrp="1"/>
          </p:cNvSpPr>
          <p:nvPr>
            <p:ph type="dt" sz="half" idx="10"/>
          </p:nvPr>
        </p:nvSpPr>
        <p:spPr/>
        <p:txBody>
          <a:bodyPr/>
          <a:lstStyle/>
          <a:p>
            <a:fld id="{0D294791-7C95-A244-A3CC-5362504E139C}" type="datetimeFigureOut">
              <a:rPr lang="en-US" smtClean="0"/>
              <a:t>5/21/24</a:t>
            </a:fld>
            <a:endParaRPr lang="en-US"/>
          </a:p>
        </p:txBody>
      </p:sp>
      <p:sp>
        <p:nvSpPr>
          <p:cNvPr id="5" name="Footer Placeholder 4">
            <a:extLst>
              <a:ext uri="{FF2B5EF4-FFF2-40B4-BE49-F238E27FC236}">
                <a16:creationId xmlns:a16="http://schemas.microsoft.com/office/drawing/2014/main" id="{57363732-CFDB-CDF6-DDF0-B03689FDA3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617E7-F406-254C-58D9-F389964DD169}"/>
              </a:ext>
            </a:extLst>
          </p:cNvPr>
          <p:cNvSpPr>
            <a:spLocks noGrp="1"/>
          </p:cNvSpPr>
          <p:nvPr>
            <p:ph type="sldNum" sz="quarter" idx="12"/>
          </p:nvPr>
        </p:nvSpPr>
        <p:spPr/>
        <p:txBody>
          <a:bodyPr/>
          <a:lstStyle/>
          <a:p>
            <a:fld id="{79E5DC66-21E3-524C-A8CD-945808100B25}" type="slidenum">
              <a:rPr lang="en-US" smtClean="0"/>
              <a:t>‹#›</a:t>
            </a:fld>
            <a:endParaRPr lang="en-US"/>
          </a:p>
        </p:txBody>
      </p:sp>
    </p:spTree>
    <p:extLst>
      <p:ext uri="{BB962C8B-B14F-4D97-AF65-F5344CB8AC3E}">
        <p14:creationId xmlns:p14="http://schemas.microsoft.com/office/powerpoint/2010/main" val="3484919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3F117-C555-DB14-AD60-E21BD5CE39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68CD8D-1CD7-1E1F-2070-DE0A6829E2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9F420-7249-9532-E0EC-48FFA865B9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2A186C-D8CB-A7BF-52FF-C2AF7E855CC9}"/>
              </a:ext>
            </a:extLst>
          </p:cNvPr>
          <p:cNvSpPr>
            <a:spLocks noGrp="1"/>
          </p:cNvSpPr>
          <p:nvPr>
            <p:ph type="dt" sz="half" idx="10"/>
          </p:nvPr>
        </p:nvSpPr>
        <p:spPr/>
        <p:txBody>
          <a:bodyPr/>
          <a:lstStyle/>
          <a:p>
            <a:fld id="{0D294791-7C95-A244-A3CC-5362504E139C}" type="datetimeFigureOut">
              <a:rPr lang="en-US" smtClean="0"/>
              <a:t>5/21/24</a:t>
            </a:fld>
            <a:endParaRPr lang="en-US"/>
          </a:p>
        </p:txBody>
      </p:sp>
      <p:sp>
        <p:nvSpPr>
          <p:cNvPr id="6" name="Footer Placeholder 5">
            <a:extLst>
              <a:ext uri="{FF2B5EF4-FFF2-40B4-BE49-F238E27FC236}">
                <a16:creationId xmlns:a16="http://schemas.microsoft.com/office/drawing/2014/main" id="{642EA7E1-72D5-1C7A-2CD4-0786D0601E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699D7D-865D-E75B-858F-69AF8B6E3928}"/>
              </a:ext>
            </a:extLst>
          </p:cNvPr>
          <p:cNvSpPr>
            <a:spLocks noGrp="1"/>
          </p:cNvSpPr>
          <p:nvPr>
            <p:ph type="sldNum" sz="quarter" idx="12"/>
          </p:nvPr>
        </p:nvSpPr>
        <p:spPr/>
        <p:txBody>
          <a:bodyPr/>
          <a:lstStyle/>
          <a:p>
            <a:fld id="{79E5DC66-21E3-524C-A8CD-945808100B25}" type="slidenum">
              <a:rPr lang="en-US" smtClean="0"/>
              <a:t>‹#›</a:t>
            </a:fld>
            <a:endParaRPr lang="en-US"/>
          </a:p>
        </p:txBody>
      </p:sp>
    </p:spTree>
    <p:extLst>
      <p:ext uri="{BB962C8B-B14F-4D97-AF65-F5344CB8AC3E}">
        <p14:creationId xmlns:p14="http://schemas.microsoft.com/office/powerpoint/2010/main" val="530811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7A302-0C6D-7AED-602D-44B2D4786A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7F9D07-A048-E241-0552-1613583F4E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D769D1-EBCC-AB98-D5BD-B4D9551061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2C131B-3D28-D934-CA96-9A204F7AAB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CA883C-4C98-BD8C-DC2A-32C6FC73FA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03F4E3-AFC7-DF97-58A0-6A2A71CDDE63}"/>
              </a:ext>
            </a:extLst>
          </p:cNvPr>
          <p:cNvSpPr>
            <a:spLocks noGrp="1"/>
          </p:cNvSpPr>
          <p:nvPr>
            <p:ph type="dt" sz="half" idx="10"/>
          </p:nvPr>
        </p:nvSpPr>
        <p:spPr/>
        <p:txBody>
          <a:bodyPr/>
          <a:lstStyle/>
          <a:p>
            <a:fld id="{0D294791-7C95-A244-A3CC-5362504E139C}" type="datetimeFigureOut">
              <a:rPr lang="en-US" smtClean="0"/>
              <a:t>5/21/24</a:t>
            </a:fld>
            <a:endParaRPr lang="en-US"/>
          </a:p>
        </p:txBody>
      </p:sp>
      <p:sp>
        <p:nvSpPr>
          <p:cNvPr id="8" name="Footer Placeholder 7">
            <a:extLst>
              <a:ext uri="{FF2B5EF4-FFF2-40B4-BE49-F238E27FC236}">
                <a16:creationId xmlns:a16="http://schemas.microsoft.com/office/drawing/2014/main" id="{6B155659-7CB3-A858-3B22-2AB189D992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D3C2A4-73F5-0738-4BEF-EB887BE2CDFC}"/>
              </a:ext>
            </a:extLst>
          </p:cNvPr>
          <p:cNvSpPr>
            <a:spLocks noGrp="1"/>
          </p:cNvSpPr>
          <p:nvPr>
            <p:ph type="sldNum" sz="quarter" idx="12"/>
          </p:nvPr>
        </p:nvSpPr>
        <p:spPr/>
        <p:txBody>
          <a:bodyPr/>
          <a:lstStyle/>
          <a:p>
            <a:fld id="{79E5DC66-21E3-524C-A8CD-945808100B25}" type="slidenum">
              <a:rPr lang="en-US" smtClean="0"/>
              <a:t>‹#›</a:t>
            </a:fld>
            <a:endParaRPr lang="en-US"/>
          </a:p>
        </p:txBody>
      </p:sp>
    </p:spTree>
    <p:extLst>
      <p:ext uri="{BB962C8B-B14F-4D97-AF65-F5344CB8AC3E}">
        <p14:creationId xmlns:p14="http://schemas.microsoft.com/office/powerpoint/2010/main" val="1781081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E506D-41E9-1A01-9156-1390373259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8A3A87-00A5-58D0-2BF8-70CD4D844210}"/>
              </a:ext>
            </a:extLst>
          </p:cNvPr>
          <p:cNvSpPr>
            <a:spLocks noGrp="1"/>
          </p:cNvSpPr>
          <p:nvPr>
            <p:ph type="dt" sz="half" idx="10"/>
          </p:nvPr>
        </p:nvSpPr>
        <p:spPr/>
        <p:txBody>
          <a:bodyPr/>
          <a:lstStyle/>
          <a:p>
            <a:fld id="{0D294791-7C95-A244-A3CC-5362504E139C}" type="datetimeFigureOut">
              <a:rPr lang="en-US" smtClean="0"/>
              <a:t>5/21/24</a:t>
            </a:fld>
            <a:endParaRPr lang="en-US"/>
          </a:p>
        </p:txBody>
      </p:sp>
      <p:sp>
        <p:nvSpPr>
          <p:cNvPr id="4" name="Footer Placeholder 3">
            <a:extLst>
              <a:ext uri="{FF2B5EF4-FFF2-40B4-BE49-F238E27FC236}">
                <a16:creationId xmlns:a16="http://schemas.microsoft.com/office/drawing/2014/main" id="{176F4F95-B9AE-E1AB-C8E8-AF080779D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DBA619-7D74-1F30-A080-D8CAE4C15717}"/>
              </a:ext>
            </a:extLst>
          </p:cNvPr>
          <p:cNvSpPr>
            <a:spLocks noGrp="1"/>
          </p:cNvSpPr>
          <p:nvPr>
            <p:ph type="sldNum" sz="quarter" idx="12"/>
          </p:nvPr>
        </p:nvSpPr>
        <p:spPr/>
        <p:txBody>
          <a:bodyPr/>
          <a:lstStyle/>
          <a:p>
            <a:fld id="{79E5DC66-21E3-524C-A8CD-945808100B25}" type="slidenum">
              <a:rPr lang="en-US" smtClean="0"/>
              <a:t>‹#›</a:t>
            </a:fld>
            <a:endParaRPr lang="en-US"/>
          </a:p>
        </p:txBody>
      </p:sp>
    </p:spTree>
    <p:extLst>
      <p:ext uri="{BB962C8B-B14F-4D97-AF65-F5344CB8AC3E}">
        <p14:creationId xmlns:p14="http://schemas.microsoft.com/office/powerpoint/2010/main" val="3330976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C35D81-225E-B570-141F-D75DE7770563}"/>
              </a:ext>
            </a:extLst>
          </p:cNvPr>
          <p:cNvSpPr>
            <a:spLocks noGrp="1"/>
          </p:cNvSpPr>
          <p:nvPr>
            <p:ph type="dt" sz="half" idx="10"/>
          </p:nvPr>
        </p:nvSpPr>
        <p:spPr/>
        <p:txBody>
          <a:bodyPr/>
          <a:lstStyle/>
          <a:p>
            <a:fld id="{0D294791-7C95-A244-A3CC-5362504E139C}" type="datetimeFigureOut">
              <a:rPr lang="en-US" smtClean="0"/>
              <a:t>5/21/24</a:t>
            </a:fld>
            <a:endParaRPr lang="en-US"/>
          </a:p>
        </p:txBody>
      </p:sp>
      <p:sp>
        <p:nvSpPr>
          <p:cNvPr id="3" name="Footer Placeholder 2">
            <a:extLst>
              <a:ext uri="{FF2B5EF4-FFF2-40B4-BE49-F238E27FC236}">
                <a16:creationId xmlns:a16="http://schemas.microsoft.com/office/drawing/2014/main" id="{0D98A660-D6A9-1DF1-6906-AC611C5558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05D8F1-94F6-B5E4-E3A9-7D610DFCEE1C}"/>
              </a:ext>
            </a:extLst>
          </p:cNvPr>
          <p:cNvSpPr>
            <a:spLocks noGrp="1"/>
          </p:cNvSpPr>
          <p:nvPr>
            <p:ph type="sldNum" sz="quarter" idx="12"/>
          </p:nvPr>
        </p:nvSpPr>
        <p:spPr/>
        <p:txBody>
          <a:bodyPr/>
          <a:lstStyle/>
          <a:p>
            <a:fld id="{79E5DC66-21E3-524C-A8CD-945808100B25}" type="slidenum">
              <a:rPr lang="en-US" smtClean="0"/>
              <a:t>‹#›</a:t>
            </a:fld>
            <a:endParaRPr lang="en-US"/>
          </a:p>
        </p:txBody>
      </p:sp>
    </p:spTree>
    <p:extLst>
      <p:ext uri="{BB962C8B-B14F-4D97-AF65-F5344CB8AC3E}">
        <p14:creationId xmlns:p14="http://schemas.microsoft.com/office/powerpoint/2010/main" val="823263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C881C-8EC7-28EE-3B73-14941AAC9D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CA4978-E176-7E80-47CA-C85555184B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03F9C1-3804-53D9-1BEC-F3C7D83DFC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FE6325-D9F3-E36D-BE0A-34797E416568}"/>
              </a:ext>
            </a:extLst>
          </p:cNvPr>
          <p:cNvSpPr>
            <a:spLocks noGrp="1"/>
          </p:cNvSpPr>
          <p:nvPr>
            <p:ph type="dt" sz="half" idx="10"/>
          </p:nvPr>
        </p:nvSpPr>
        <p:spPr/>
        <p:txBody>
          <a:bodyPr/>
          <a:lstStyle/>
          <a:p>
            <a:fld id="{0D294791-7C95-A244-A3CC-5362504E139C}" type="datetimeFigureOut">
              <a:rPr lang="en-US" smtClean="0"/>
              <a:t>5/21/24</a:t>
            </a:fld>
            <a:endParaRPr lang="en-US"/>
          </a:p>
        </p:txBody>
      </p:sp>
      <p:sp>
        <p:nvSpPr>
          <p:cNvPr id="6" name="Footer Placeholder 5">
            <a:extLst>
              <a:ext uri="{FF2B5EF4-FFF2-40B4-BE49-F238E27FC236}">
                <a16:creationId xmlns:a16="http://schemas.microsoft.com/office/drawing/2014/main" id="{CF9591AD-9037-BD49-B668-2C7419F19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B76FF5-1ED2-1E33-8A9F-8ECEC1620C3E}"/>
              </a:ext>
            </a:extLst>
          </p:cNvPr>
          <p:cNvSpPr>
            <a:spLocks noGrp="1"/>
          </p:cNvSpPr>
          <p:nvPr>
            <p:ph type="sldNum" sz="quarter" idx="12"/>
          </p:nvPr>
        </p:nvSpPr>
        <p:spPr/>
        <p:txBody>
          <a:bodyPr/>
          <a:lstStyle/>
          <a:p>
            <a:fld id="{79E5DC66-21E3-524C-A8CD-945808100B25}" type="slidenum">
              <a:rPr lang="en-US" smtClean="0"/>
              <a:t>‹#›</a:t>
            </a:fld>
            <a:endParaRPr lang="en-US"/>
          </a:p>
        </p:txBody>
      </p:sp>
    </p:spTree>
    <p:extLst>
      <p:ext uri="{BB962C8B-B14F-4D97-AF65-F5344CB8AC3E}">
        <p14:creationId xmlns:p14="http://schemas.microsoft.com/office/powerpoint/2010/main" val="152702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A039F-AB00-1954-B482-F6D622994E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360E48-AD03-0764-F2A9-E4381C1BD6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FB5B7A-D9AF-8C93-1799-CE3B59A43F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376B01-72EE-7011-3F60-EB8556484FE3}"/>
              </a:ext>
            </a:extLst>
          </p:cNvPr>
          <p:cNvSpPr>
            <a:spLocks noGrp="1"/>
          </p:cNvSpPr>
          <p:nvPr>
            <p:ph type="dt" sz="half" idx="10"/>
          </p:nvPr>
        </p:nvSpPr>
        <p:spPr/>
        <p:txBody>
          <a:bodyPr/>
          <a:lstStyle/>
          <a:p>
            <a:fld id="{0D294791-7C95-A244-A3CC-5362504E139C}" type="datetimeFigureOut">
              <a:rPr lang="en-US" smtClean="0"/>
              <a:t>5/21/24</a:t>
            </a:fld>
            <a:endParaRPr lang="en-US"/>
          </a:p>
        </p:txBody>
      </p:sp>
      <p:sp>
        <p:nvSpPr>
          <p:cNvPr id="6" name="Footer Placeholder 5">
            <a:extLst>
              <a:ext uri="{FF2B5EF4-FFF2-40B4-BE49-F238E27FC236}">
                <a16:creationId xmlns:a16="http://schemas.microsoft.com/office/drawing/2014/main" id="{78252FA7-AD4E-346A-E524-6B18B54352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742879-52A1-AD56-2CA9-03336640E435}"/>
              </a:ext>
            </a:extLst>
          </p:cNvPr>
          <p:cNvSpPr>
            <a:spLocks noGrp="1"/>
          </p:cNvSpPr>
          <p:nvPr>
            <p:ph type="sldNum" sz="quarter" idx="12"/>
          </p:nvPr>
        </p:nvSpPr>
        <p:spPr/>
        <p:txBody>
          <a:bodyPr/>
          <a:lstStyle/>
          <a:p>
            <a:fld id="{79E5DC66-21E3-524C-A8CD-945808100B25}" type="slidenum">
              <a:rPr lang="en-US" smtClean="0"/>
              <a:t>‹#›</a:t>
            </a:fld>
            <a:endParaRPr lang="en-US"/>
          </a:p>
        </p:txBody>
      </p:sp>
    </p:spTree>
    <p:extLst>
      <p:ext uri="{BB962C8B-B14F-4D97-AF65-F5344CB8AC3E}">
        <p14:creationId xmlns:p14="http://schemas.microsoft.com/office/powerpoint/2010/main" val="1998322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86E1D-E323-4B23-2BC7-30ABFF44A8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D58B46-79A4-A9F4-218C-AC522BBABF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29555B-209D-E102-6DEA-1905D5215A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294791-7C95-A244-A3CC-5362504E139C}" type="datetimeFigureOut">
              <a:rPr lang="en-US" smtClean="0"/>
              <a:t>5/21/24</a:t>
            </a:fld>
            <a:endParaRPr lang="en-US"/>
          </a:p>
        </p:txBody>
      </p:sp>
      <p:sp>
        <p:nvSpPr>
          <p:cNvPr id="5" name="Footer Placeholder 4">
            <a:extLst>
              <a:ext uri="{FF2B5EF4-FFF2-40B4-BE49-F238E27FC236}">
                <a16:creationId xmlns:a16="http://schemas.microsoft.com/office/drawing/2014/main" id="{FC7A85F6-32B2-AADA-E0E1-423C0B6E42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CB91D0B-9D96-69D1-3D2E-930A8CD1E5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9E5DC66-21E3-524C-A8CD-945808100B25}" type="slidenum">
              <a:rPr lang="en-US" smtClean="0"/>
              <a:t>‹#›</a:t>
            </a:fld>
            <a:endParaRPr lang="en-US"/>
          </a:p>
        </p:txBody>
      </p:sp>
    </p:spTree>
    <p:extLst>
      <p:ext uri="{BB962C8B-B14F-4D97-AF65-F5344CB8AC3E}">
        <p14:creationId xmlns:p14="http://schemas.microsoft.com/office/powerpoint/2010/main" val="683602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4.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39EC3D-886B-983A-B0C9-42E5F55A2560}"/>
              </a:ext>
            </a:extLst>
          </p:cNvPr>
          <p:cNvSpPr>
            <a:spLocks noGrp="1"/>
          </p:cNvSpPr>
          <p:nvPr>
            <p:ph type="ctrTitle"/>
          </p:nvPr>
        </p:nvSpPr>
        <p:spPr>
          <a:xfrm>
            <a:off x="643468" y="643467"/>
            <a:ext cx="4620584" cy="4567137"/>
          </a:xfrm>
        </p:spPr>
        <p:txBody>
          <a:bodyPr>
            <a:normAutofit/>
          </a:bodyPr>
          <a:lstStyle/>
          <a:p>
            <a:pPr algn="l"/>
            <a:r>
              <a:rPr lang="en-US" sz="4400" dirty="0"/>
              <a:t>Home Credit Default Risk Prediction Model</a:t>
            </a:r>
          </a:p>
        </p:txBody>
      </p:sp>
      <p:sp>
        <p:nvSpPr>
          <p:cNvPr id="3" name="Subtitle 2">
            <a:extLst>
              <a:ext uri="{FF2B5EF4-FFF2-40B4-BE49-F238E27FC236}">
                <a16:creationId xmlns:a16="http://schemas.microsoft.com/office/drawing/2014/main" id="{BC1E606E-5381-F406-2DBE-C834F1549B1A}"/>
              </a:ext>
            </a:extLst>
          </p:cNvPr>
          <p:cNvSpPr>
            <a:spLocks noGrp="1"/>
          </p:cNvSpPr>
          <p:nvPr>
            <p:ph type="subTitle" idx="1"/>
          </p:nvPr>
        </p:nvSpPr>
        <p:spPr>
          <a:xfrm>
            <a:off x="643467" y="5277684"/>
            <a:ext cx="4620584" cy="775494"/>
          </a:xfrm>
        </p:spPr>
        <p:txBody>
          <a:bodyPr>
            <a:normAutofit/>
          </a:bodyPr>
          <a:lstStyle/>
          <a:p>
            <a:pPr algn="l"/>
            <a:r>
              <a:rPr lang="en-US" sz="1000" dirty="0"/>
              <a:t>The University of Chicago </a:t>
            </a:r>
          </a:p>
          <a:p>
            <a:pPr algn="l"/>
            <a:r>
              <a:rPr lang="en-US" sz="1000" dirty="0"/>
              <a:t>MACS 33002 Introduction to Machine Learning</a:t>
            </a:r>
          </a:p>
          <a:p>
            <a:pPr algn="l"/>
            <a:r>
              <a:rPr lang="en-US" sz="1000" dirty="0"/>
              <a:t>Jun Lee</a:t>
            </a:r>
          </a:p>
          <a:p>
            <a:pPr algn="l"/>
            <a:endParaRPr lang="en-US" sz="1000" dirty="0"/>
          </a:p>
        </p:txBody>
      </p:sp>
      <p:pic>
        <p:nvPicPr>
          <p:cNvPr id="39" name="Graphic 38" descr="Money">
            <a:extLst>
              <a:ext uri="{FF2B5EF4-FFF2-40B4-BE49-F238E27FC236}">
                <a16:creationId xmlns:a16="http://schemas.microsoft.com/office/drawing/2014/main" id="{741DE4F9-7CC0-4B53-0F19-BFA58A0E8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06253" y="957860"/>
            <a:ext cx="4942280" cy="4942280"/>
          </a:xfrm>
          <a:prstGeom prst="rect">
            <a:avLst/>
          </a:prstGeom>
        </p:spPr>
      </p:pic>
      <p:pic>
        <p:nvPicPr>
          <p:cNvPr id="17" name="Audio 16">
            <a:extLst>
              <a:ext uri="{FF2B5EF4-FFF2-40B4-BE49-F238E27FC236}">
                <a16:creationId xmlns:a16="http://schemas.microsoft.com/office/drawing/2014/main" id="{54C177EA-6BC3-7F2F-C03E-6FF8F1292E4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
        <p:nvSpPr>
          <p:cNvPr id="21" name="TextBox 20">
            <a:extLst>
              <a:ext uri="{FF2B5EF4-FFF2-40B4-BE49-F238E27FC236}">
                <a16:creationId xmlns:a16="http://schemas.microsoft.com/office/drawing/2014/main" id="{C25BABF1-50FE-09B7-0110-34C085752F2D}"/>
              </a:ext>
            </a:extLst>
          </p:cNvPr>
          <p:cNvSpPr txBox="1"/>
          <p:nvPr/>
        </p:nvSpPr>
        <p:spPr>
          <a:xfrm>
            <a:off x="3555871" y="5845298"/>
            <a:ext cx="6100762" cy="646331"/>
          </a:xfrm>
          <a:prstGeom prst="rect">
            <a:avLst/>
          </a:prstGeom>
          <a:noFill/>
        </p:spPr>
        <p:txBody>
          <a:bodyPr wrap="square">
            <a:spAutoFit/>
          </a:bodyPr>
          <a:lstStyle/>
          <a:p>
            <a:r>
              <a:rPr lang="en-US" dirty="0"/>
              <a:t>https://</a:t>
            </a:r>
            <a:r>
              <a:rPr lang="en-US" dirty="0" err="1"/>
              <a:t>drive.google.com</a:t>
            </a:r>
            <a:r>
              <a:rPr lang="en-US" dirty="0"/>
              <a:t>/file/d/1ywc8nOHgwtZXQN2yDpiI2pRCqO_xwCeN/</a:t>
            </a:r>
            <a:r>
              <a:rPr lang="en-US" dirty="0" err="1"/>
              <a:t>view?usp</a:t>
            </a:r>
            <a:r>
              <a:rPr lang="en-US" dirty="0"/>
              <a:t>=sharing</a:t>
            </a:r>
          </a:p>
        </p:txBody>
      </p:sp>
    </p:spTree>
    <p:extLst>
      <p:ext uri="{BB962C8B-B14F-4D97-AF65-F5344CB8AC3E}">
        <p14:creationId xmlns:p14="http://schemas.microsoft.com/office/powerpoint/2010/main" val="4002310865"/>
      </p:ext>
    </p:extLst>
  </p:cSld>
  <p:clrMapOvr>
    <a:masterClrMapping/>
  </p:clrMapOvr>
  <mc:AlternateContent xmlns:mc="http://schemas.openxmlformats.org/markup-compatibility/2006">
    <mc:Choice xmlns:p14="http://schemas.microsoft.com/office/powerpoint/2010/main" Requires="p14">
      <p:transition spd="slow" p14:dur="2000" advTm="4682"/>
    </mc:Choice>
    <mc:Fallback>
      <p:transition spd="slow" advTm="4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7232-6366-52A3-E6A5-DF446D12B382}"/>
              </a:ext>
            </a:extLst>
          </p:cNvPr>
          <p:cNvSpPr>
            <a:spLocks noGrp="1"/>
          </p:cNvSpPr>
          <p:nvPr>
            <p:ph type="title"/>
          </p:nvPr>
        </p:nvSpPr>
        <p:spPr>
          <a:xfrm>
            <a:off x="838200" y="0"/>
            <a:ext cx="10515600" cy="1325563"/>
          </a:xfrm>
        </p:spPr>
        <p:txBody>
          <a:bodyPr/>
          <a:lstStyle/>
          <a:p>
            <a:r>
              <a:rPr lang="en-US" dirty="0"/>
              <a:t>1) Decision Tree</a:t>
            </a:r>
          </a:p>
        </p:txBody>
      </p:sp>
      <p:sp>
        <p:nvSpPr>
          <p:cNvPr id="5" name="Rounded Rectangle 4">
            <a:extLst>
              <a:ext uri="{FF2B5EF4-FFF2-40B4-BE49-F238E27FC236}">
                <a16:creationId xmlns:a16="http://schemas.microsoft.com/office/drawing/2014/main" id="{0EA6B51C-2239-7C1C-5F22-605DD70C6A3C}"/>
              </a:ext>
            </a:extLst>
          </p:cNvPr>
          <p:cNvSpPr/>
          <p:nvPr/>
        </p:nvSpPr>
        <p:spPr>
          <a:xfrm>
            <a:off x="124326" y="1301527"/>
            <a:ext cx="2009275"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Grid search CV</a:t>
            </a:r>
          </a:p>
        </p:txBody>
      </p:sp>
      <p:sp>
        <p:nvSpPr>
          <p:cNvPr id="6" name="Rounded Rectangle 5">
            <a:extLst>
              <a:ext uri="{FF2B5EF4-FFF2-40B4-BE49-F238E27FC236}">
                <a16:creationId xmlns:a16="http://schemas.microsoft.com/office/drawing/2014/main" id="{B5BFF23B-E3F5-5A26-8ED3-F15F93F5138F}"/>
              </a:ext>
            </a:extLst>
          </p:cNvPr>
          <p:cNvSpPr/>
          <p:nvPr/>
        </p:nvSpPr>
        <p:spPr>
          <a:xfrm>
            <a:off x="2340142" y="1313545"/>
            <a:ext cx="8807116"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effectLst/>
                <a:latin typeface="Helvetica Neue" panose="02000503000000020004" pitchFamily="2" charset="0"/>
              </a:rPr>
              <a:t>Best Parameters: {'</a:t>
            </a:r>
            <a:r>
              <a:rPr lang="en-US" dirty="0" err="1">
                <a:effectLst/>
                <a:latin typeface="Helvetica Neue" panose="02000503000000020004" pitchFamily="2" charset="0"/>
              </a:rPr>
              <a:t>max_depth</a:t>
            </a:r>
            <a:r>
              <a:rPr lang="en-US" dirty="0">
                <a:effectLst/>
                <a:latin typeface="Helvetica Neue" panose="02000503000000020004" pitchFamily="2" charset="0"/>
              </a:rPr>
              <a:t>': 10, '</a:t>
            </a:r>
            <a:r>
              <a:rPr lang="en-US" dirty="0" err="1">
                <a:effectLst/>
                <a:latin typeface="Helvetica Neue" panose="02000503000000020004" pitchFamily="2" charset="0"/>
              </a:rPr>
              <a:t>min_samples_leaf</a:t>
            </a:r>
            <a:r>
              <a:rPr lang="en-US" dirty="0">
                <a:effectLst/>
                <a:latin typeface="Helvetica Neue" panose="02000503000000020004" pitchFamily="2" charset="0"/>
              </a:rPr>
              <a:t>': 1, '</a:t>
            </a:r>
            <a:r>
              <a:rPr lang="en-US" dirty="0" err="1">
                <a:effectLst/>
                <a:latin typeface="Helvetica Neue" panose="02000503000000020004" pitchFamily="2" charset="0"/>
              </a:rPr>
              <a:t>min_samples_split</a:t>
            </a:r>
            <a:r>
              <a:rPr lang="en-US" dirty="0">
                <a:effectLst/>
                <a:latin typeface="Helvetica Neue" panose="02000503000000020004" pitchFamily="2" charset="0"/>
              </a:rPr>
              <a:t>': 10}</a:t>
            </a:r>
          </a:p>
          <a:p>
            <a:r>
              <a:rPr lang="en-US" dirty="0">
                <a:effectLst/>
                <a:latin typeface="Helvetica Neue" panose="02000503000000020004" pitchFamily="2" charset="0"/>
              </a:rPr>
              <a:t>Best Score: 0.6858443655210518</a:t>
            </a:r>
          </a:p>
        </p:txBody>
      </p:sp>
      <p:pic>
        <p:nvPicPr>
          <p:cNvPr id="8" name="Picture 7" descr="A graph with a line going up&#10;&#10;Description automatically generated">
            <a:extLst>
              <a:ext uri="{FF2B5EF4-FFF2-40B4-BE49-F238E27FC236}">
                <a16:creationId xmlns:a16="http://schemas.microsoft.com/office/drawing/2014/main" id="{8E1F3FD6-FC10-992C-1F73-2A2F83DFE6E4}"/>
              </a:ext>
            </a:extLst>
          </p:cNvPr>
          <p:cNvPicPr>
            <a:picLocks noChangeAspect="1"/>
          </p:cNvPicPr>
          <p:nvPr/>
        </p:nvPicPr>
        <p:blipFill>
          <a:blip r:embed="rId5"/>
          <a:stretch>
            <a:fillRect/>
          </a:stretch>
        </p:blipFill>
        <p:spPr>
          <a:xfrm>
            <a:off x="7226003" y="3021095"/>
            <a:ext cx="4536543" cy="3458553"/>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271BC61E-51D5-B757-E143-E374944D18AE}"/>
              </a:ext>
            </a:extLst>
          </p:cNvPr>
          <p:cNvPicPr>
            <a:picLocks noChangeAspect="1"/>
          </p:cNvPicPr>
          <p:nvPr/>
        </p:nvPicPr>
        <p:blipFill>
          <a:blip r:embed="rId6"/>
          <a:stretch>
            <a:fillRect/>
          </a:stretch>
        </p:blipFill>
        <p:spPr>
          <a:xfrm>
            <a:off x="2816768" y="2290667"/>
            <a:ext cx="3004906" cy="1142301"/>
          </a:xfrm>
          <a:prstGeom prst="rect">
            <a:avLst/>
          </a:prstGeom>
        </p:spPr>
      </p:pic>
      <p:sp>
        <p:nvSpPr>
          <p:cNvPr id="11" name="Rounded Rectangle 10">
            <a:extLst>
              <a:ext uri="{FF2B5EF4-FFF2-40B4-BE49-F238E27FC236}">
                <a16:creationId xmlns:a16="http://schemas.microsoft.com/office/drawing/2014/main" id="{4910697D-7E8A-7286-9108-B4B966340A41}"/>
              </a:ext>
            </a:extLst>
          </p:cNvPr>
          <p:cNvSpPr/>
          <p:nvPr/>
        </p:nvSpPr>
        <p:spPr>
          <a:xfrm>
            <a:off x="124326" y="2389136"/>
            <a:ext cx="2009275"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Classification</a:t>
            </a:r>
          </a:p>
          <a:p>
            <a:pPr algn="ctr"/>
            <a:r>
              <a:rPr lang="en-US" dirty="0"/>
              <a:t>report</a:t>
            </a:r>
          </a:p>
        </p:txBody>
      </p:sp>
      <p:sp>
        <p:nvSpPr>
          <p:cNvPr id="16" name="Rounded Rectangle 15">
            <a:extLst>
              <a:ext uri="{FF2B5EF4-FFF2-40B4-BE49-F238E27FC236}">
                <a16:creationId xmlns:a16="http://schemas.microsoft.com/office/drawing/2014/main" id="{8217D2B2-4017-D615-4B6D-C6AB4241587F}"/>
              </a:ext>
            </a:extLst>
          </p:cNvPr>
          <p:cNvSpPr/>
          <p:nvPr/>
        </p:nvSpPr>
        <p:spPr>
          <a:xfrm>
            <a:off x="124326" y="3615850"/>
            <a:ext cx="2009275"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Confusion matrix</a:t>
            </a:r>
          </a:p>
        </p:txBody>
      </p:sp>
      <p:graphicFrame>
        <p:nvGraphicFramePr>
          <p:cNvPr id="19" name="Table 18">
            <a:extLst>
              <a:ext uri="{FF2B5EF4-FFF2-40B4-BE49-F238E27FC236}">
                <a16:creationId xmlns:a16="http://schemas.microsoft.com/office/drawing/2014/main" id="{AFFB2BDE-C865-FFD6-31B8-E07FF4B65BB6}"/>
              </a:ext>
            </a:extLst>
          </p:cNvPr>
          <p:cNvGraphicFramePr>
            <a:graphicFrameLocks noGrp="1"/>
          </p:cNvGraphicFramePr>
          <p:nvPr>
            <p:extLst>
              <p:ext uri="{D42A27DB-BD31-4B8C-83A1-F6EECF244321}">
                <p14:modId xmlns:p14="http://schemas.microsoft.com/office/powerpoint/2010/main" val="3586464865"/>
              </p:ext>
            </p:extLst>
          </p:nvPr>
        </p:nvGraphicFramePr>
        <p:xfrm>
          <a:off x="2973903" y="3740231"/>
          <a:ext cx="2827423" cy="731520"/>
        </p:xfrm>
        <a:graphic>
          <a:graphicData uri="http://schemas.openxmlformats.org/drawingml/2006/table">
            <a:tbl>
              <a:tblPr firstRow="1" bandRow="1">
                <a:tableStyleId>{5940675A-B579-460E-94D1-54222C63F5DA}</a:tableStyleId>
              </a:tblPr>
              <a:tblGrid>
                <a:gridCol w="677014">
                  <a:extLst>
                    <a:ext uri="{9D8B030D-6E8A-4147-A177-3AD203B41FA5}">
                      <a16:colId xmlns:a16="http://schemas.microsoft.com/office/drawing/2014/main" val="833228962"/>
                    </a:ext>
                  </a:extLst>
                </a:gridCol>
                <a:gridCol w="677014">
                  <a:extLst>
                    <a:ext uri="{9D8B030D-6E8A-4147-A177-3AD203B41FA5}">
                      <a16:colId xmlns:a16="http://schemas.microsoft.com/office/drawing/2014/main" val="4188350881"/>
                    </a:ext>
                  </a:extLst>
                </a:gridCol>
                <a:gridCol w="677014">
                  <a:extLst>
                    <a:ext uri="{9D8B030D-6E8A-4147-A177-3AD203B41FA5}">
                      <a16:colId xmlns:a16="http://schemas.microsoft.com/office/drawing/2014/main" val="758746698"/>
                    </a:ext>
                  </a:extLst>
                </a:gridCol>
                <a:gridCol w="796381">
                  <a:extLst>
                    <a:ext uri="{9D8B030D-6E8A-4147-A177-3AD203B41FA5}">
                      <a16:colId xmlns:a16="http://schemas.microsoft.com/office/drawing/2014/main" val="1589095892"/>
                    </a:ext>
                  </a:extLst>
                </a:gridCol>
              </a:tblGrid>
              <a:tr h="303364">
                <a:tc>
                  <a:txBody>
                    <a:bodyPr/>
                    <a:lstStyle/>
                    <a:p>
                      <a:r>
                        <a:rPr lang="en-US" dirty="0"/>
                        <a:t>TN</a:t>
                      </a:r>
                    </a:p>
                  </a:txBody>
                  <a:tcPr/>
                </a:tc>
                <a:tc>
                  <a:txBody>
                    <a:bodyPr/>
                    <a:lstStyle/>
                    <a:p>
                      <a:r>
                        <a:rPr lang="en-US" dirty="0"/>
                        <a:t>FP</a:t>
                      </a:r>
                    </a:p>
                  </a:txBody>
                  <a:tcPr/>
                </a:tc>
                <a:tc>
                  <a:txBody>
                    <a:bodyPr/>
                    <a:lstStyle/>
                    <a:p>
                      <a:r>
                        <a:rPr lang="en-US" dirty="0"/>
                        <a:t>FN</a:t>
                      </a:r>
                    </a:p>
                  </a:txBody>
                  <a:tcPr/>
                </a:tc>
                <a:tc>
                  <a:txBody>
                    <a:bodyPr/>
                    <a:lstStyle/>
                    <a:p>
                      <a:r>
                        <a:rPr lang="en-US" dirty="0"/>
                        <a:t>TP</a:t>
                      </a:r>
                    </a:p>
                  </a:txBody>
                  <a:tcPr/>
                </a:tc>
                <a:extLst>
                  <a:ext uri="{0D108BD9-81ED-4DB2-BD59-A6C34878D82A}">
                    <a16:rowId xmlns:a16="http://schemas.microsoft.com/office/drawing/2014/main" val="1849573189"/>
                  </a:ext>
                </a:extLst>
              </a:tr>
              <a:tr h="303364">
                <a:tc>
                  <a:txBody>
                    <a:bodyPr/>
                    <a:lstStyle/>
                    <a:p>
                      <a:r>
                        <a:rPr lang="en-US" sz="1800" b="0" i="0" kern="1200" dirty="0">
                          <a:solidFill>
                            <a:schemeClr val="tx1"/>
                          </a:solidFill>
                          <a:effectLst/>
                          <a:latin typeface="+mn-lt"/>
                          <a:ea typeface="+mn-ea"/>
                          <a:cs typeface="+mn-cs"/>
                        </a:rPr>
                        <a:t>896</a:t>
                      </a:r>
                      <a:endParaRPr lang="en-US" dirty="0"/>
                    </a:p>
                  </a:txBody>
                  <a:tcPr/>
                </a:tc>
                <a:tc>
                  <a:txBody>
                    <a:bodyPr/>
                    <a:lstStyle/>
                    <a:p>
                      <a:r>
                        <a:rPr lang="en-US" sz="1800" b="0" i="0" kern="1200" dirty="0">
                          <a:solidFill>
                            <a:schemeClr val="tx1"/>
                          </a:solidFill>
                          <a:effectLst/>
                          <a:latin typeface="+mn-lt"/>
                          <a:ea typeface="+mn-ea"/>
                          <a:cs typeface="+mn-cs"/>
                        </a:rPr>
                        <a:t>406</a:t>
                      </a:r>
                      <a:endParaRPr lang="en-US" dirty="0"/>
                    </a:p>
                  </a:txBody>
                  <a:tcPr/>
                </a:tc>
                <a:tc>
                  <a:txBody>
                    <a:bodyPr/>
                    <a:lstStyle/>
                    <a:p>
                      <a:r>
                        <a:rPr lang="en-US" sz="1800" b="0" i="0" kern="1200" dirty="0">
                          <a:solidFill>
                            <a:schemeClr val="tx1"/>
                          </a:solidFill>
                          <a:effectLst/>
                          <a:latin typeface="+mn-lt"/>
                          <a:ea typeface="+mn-ea"/>
                          <a:cs typeface="+mn-cs"/>
                        </a:rPr>
                        <a:t>5271</a:t>
                      </a:r>
                      <a:endParaRPr lang="en-US" dirty="0"/>
                    </a:p>
                  </a:txBody>
                  <a:tcPr/>
                </a:tc>
                <a:tc>
                  <a:txBody>
                    <a:bodyPr/>
                    <a:lstStyle/>
                    <a:p>
                      <a:r>
                        <a:rPr lang="en-US" sz="1800" b="0" i="0" kern="1200" dirty="0">
                          <a:solidFill>
                            <a:schemeClr val="tx1"/>
                          </a:solidFill>
                          <a:effectLst/>
                          <a:latin typeface="+mn-lt"/>
                          <a:ea typeface="+mn-ea"/>
                          <a:cs typeface="+mn-cs"/>
                        </a:rPr>
                        <a:t>12932</a:t>
                      </a:r>
                      <a:endParaRPr lang="en-US" dirty="0"/>
                    </a:p>
                  </a:txBody>
                  <a:tcPr/>
                </a:tc>
                <a:extLst>
                  <a:ext uri="{0D108BD9-81ED-4DB2-BD59-A6C34878D82A}">
                    <a16:rowId xmlns:a16="http://schemas.microsoft.com/office/drawing/2014/main" val="725918197"/>
                  </a:ext>
                </a:extLst>
              </a:tr>
            </a:tbl>
          </a:graphicData>
        </a:graphic>
      </p:graphicFrame>
      <p:pic>
        <p:nvPicPr>
          <p:cNvPr id="4" name="Picture 3" descr="A screenshot of a computer&#10;&#10;Description automatically generated">
            <a:extLst>
              <a:ext uri="{FF2B5EF4-FFF2-40B4-BE49-F238E27FC236}">
                <a16:creationId xmlns:a16="http://schemas.microsoft.com/office/drawing/2014/main" id="{14928145-C441-74D2-756D-4CC577426117}"/>
              </a:ext>
            </a:extLst>
          </p:cNvPr>
          <p:cNvPicPr>
            <a:picLocks noChangeAspect="1"/>
          </p:cNvPicPr>
          <p:nvPr/>
        </p:nvPicPr>
        <p:blipFill>
          <a:blip r:embed="rId7"/>
          <a:stretch>
            <a:fillRect/>
          </a:stretch>
        </p:blipFill>
        <p:spPr>
          <a:xfrm>
            <a:off x="2731168" y="5043653"/>
            <a:ext cx="3760472" cy="1484177"/>
          </a:xfrm>
          <a:prstGeom prst="rect">
            <a:avLst/>
          </a:prstGeom>
        </p:spPr>
      </p:pic>
      <p:sp>
        <p:nvSpPr>
          <p:cNvPr id="7" name="Rounded Rectangle 6">
            <a:extLst>
              <a:ext uri="{FF2B5EF4-FFF2-40B4-BE49-F238E27FC236}">
                <a16:creationId xmlns:a16="http://schemas.microsoft.com/office/drawing/2014/main" id="{2F2DEC1A-453E-7C69-2AB5-6936E29D4051}"/>
              </a:ext>
            </a:extLst>
          </p:cNvPr>
          <p:cNvSpPr/>
          <p:nvPr/>
        </p:nvSpPr>
        <p:spPr>
          <a:xfrm>
            <a:off x="124326" y="5067661"/>
            <a:ext cx="2009275"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Feature Importance</a:t>
            </a:r>
          </a:p>
        </p:txBody>
      </p:sp>
      <p:sp>
        <p:nvSpPr>
          <p:cNvPr id="9" name="Rounded Rectangle 8">
            <a:extLst>
              <a:ext uri="{FF2B5EF4-FFF2-40B4-BE49-F238E27FC236}">
                <a16:creationId xmlns:a16="http://schemas.microsoft.com/office/drawing/2014/main" id="{15E8409E-845E-A1DC-B9B3-B377645809FE}"/>
              </a:ext>
            </a:extLst>
          </p:cNvPr>
          <p:cNvSpPr/>
          <p:nvPr/>
        </p:nvSpPr>
        <p:spPr>
          <a:xfrm>
            <a:off x="8489636" y="2216144"/>
            <a:ext cx="2009275"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ROC-AUC</a:t>
            </a:r>
          </a:p>
          <a:p>
            <a:pPr algn="ctr"/>
            <a:r>
              <a:rPr lang="en-US" dirty="0"/>
              <a:t>: 0.699</a:t>
            </a:r>
          </a:p>
        </p:txBody>
      </p:sp>
      <p:pic>
        <p:nvPicPr>
          <p:cNvPr id="35" name="Audio 34">
            <a:extLst>
              <a:ext uri="{FF2B5EF4-FFF2-40B4-BE49-F238E27FC236}">
                <a16:creationId xmlns:a16="http://schemas.microsoft.com/office/drawing/2014/main" id="{FD7D8532-C8AA-40AB-3C25-23408D60595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33988177"/>
      </p:ext>
    </p:extLst>
  </p:cSld>
  <p:clrMapOvr>
    <a:masterClrMapping/>
  </p:clrMapOvr>
  <mc:AlternateContent xmlns:mc="http://schemas.openxmlformats.org/markup-compatibility/2006">
    <mc:Choice xmlns:p14="http://schemas.microsoft.com/office/powerpoint/2010/main" Requires="p14">
      <p:transition spd="slow" p14:dur="2000" advTm="23146"/>
    </mc:Choice>
    <mc:Fallback>
      <p:transition spd="slow" advTm="23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7232-6366-52A3-E6A5-DF446D12B382}"/>
              </a:ext>
            </a:extLst>
          </p:cNvPr>
          <p:cNvSpPr>
            <a:spLocks noGrp="1"/>
          </p:cNvSpPr>
          <p:nvPr>
            <p:ph type="title"/>
          </p:nvPr>
        </p:nvSpPr>
        <p:spPr>
          <a:xfrm>
            <a:off x="838200" y="0"/>
            <a:ext cx="10515600" cy="1325563"/>
          </a:xfrm>
        </p:spPr>
        <p:txBody>
          <a:bodyPr/>
          <a:lstStyle/>
          <a:p>
            <a:r>
              <a:rPr lang="en-US" dirty="0"/>
              <a:t>2) Random Forest</a:t>
            </a:r>
          </a:p>
        </p:txBody>
      </p:sp>
      <p:sp>
        <p:nvSpPr>
          <p:cNvPr id="5" name="Rounded Rectangle 4">
            <a:extLst>
              <a:ext uri="{FF2B5EF4-FFF2-40B4-BE49-F238E27FC236}">
                <a16:creationId xmlns:a16="http://schemas.microsoft.com/office/drawing/2014/main" id="{0EA6B51C-2239-7C1C-5F22-605DD70C6A3C}"/>
              </a:ext>
            </a:extLst>
          </p:cNvPr>
          <p:cNvSpPr/>
          <p:nvPr/>
        </p:nvSpPr>
        <p:spPr>
          <a:xfrm>
            <a:off x="124326" y="1301527"/>
            <a:ext cx="2009275"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Grid search CV</a:t>
            </a:r>
          </a:p>
        </p:txBody>
      </p:sp>
      <p:sp>
        <p:nvSpPr>
          <p:cNvPr id="6" name="Rounded Rectangle 5">
            <a:extLst>
              <a:ext uri="{FF2B5EF4-FFF2-40B4-BE49-F238E27FC236}">
                <a16:creationId xmlns:a16="http://schemas.microsoft.com/office/drawing/2014/main" id="{B5BFF23B-E3F5-5A26-8ED3-F15F93F5138F}"/>
              </a:ext>
            </a:extLst>
          </p:cNvPr>
          <p:cNvSpPr/>
          <p:nvPr/>
        </p:nvSpPr>
        <p:spPr>
          <a:xfrm>
            <a:off x="2340142" y="1313545"/>
            <a:ext cx="9013658"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effectLst/>
                <a:latin typeface="Helvetica Neue" panose="02000503000000020004" pitchFamily="2" charset="0"/>
              </a:rPr>
              <a:t>Best Parameters: {'</a:t>
            </a:r>
            <a:r>
              <a:rPr lang="en-US" dirty="0" err="1">
                <a:effectLst/>
                <a:latin typeface="Helvetica Neue" panose="02000503000000020004" pitchFamily="2" charset="0"/>
              </a:rPr>
              <a:t>max_depth</a:t>
            </a:r>
            <a:r>
              <a:rPr lang="en-US" dirty="0">
                <a:effectLst/>
                <a:latin typeface="Helvetica Neue" panose="02000503000000020004" pitchFamily="2" charset="0"/>
              </a:rPr>
              <a:t>': 10, '</a:t>
            </a:r>
            <a:r>
              <a:rPr lang="en-US" dirty="0" err="1">
                <a:effectLst/>
                <a:latin typeface="Helvetica Neue" panose="02000503000000020004" pitchFamily="2" charset="0"/>
              </a:rPr>
              <a:t>min_samples_leaf</a:t>
            </a:r>
            <a:r>
              <a:rPr lang="en-US" dirty="0">
                <a:effectLst/>
                <a:latin typeface="Helvetica Neue" panose="02000503000000020004" pitchFamily="2" charset="0"/>
              </a:rPr>
              <a:t>': 4, '</a:t>
            </a:r>
            <a:r>
              <a:rPr lang="en-US" dirty="0" err="1">
                <a:effectLst/>
                <a:latin typeface="Helvetica Neue" panose="02000503000000020004" pitchFamily="2" charset="0"/>
              </a:rPr>
              <a:t>min_samples_split</a:t>
            </a:r>
            <a:r>
              <a:rPr lang="en-US" dirty="0">
                <a:effectLst/>
                <a:latin typeface="Helvetica Neue" panose="02000503000000020004" pitchFamily="2" charset="0"/>
              </a:rPr>
              <a:t>': 10, '</a:t>
            </a:r>
            <a:r>
              <a:rPr lang="en-US" dirty="0" err="1">
                <a:effectLst/>
                <a:latin typeface="Helvetica Neue" panose="02000503000000020004" pitchFamily="2" charset="0"/>
              </a:rPr>
              <a:t>n_estimators</a:t>
            </a:r>
            <a:r>
              <a:rPr lang="en-US" dirty="0">
                <a:effectLst/>
                <a:latin typeface="Helvetica Neue" panose="02000503000000020004" pitchFamily="2" charset="0"/>
              </a:rPr>
              <a:t>': 500}</a:t>
            </a:r>
          </a:p>
          <a:p>
            <a:r>
              <a:rPr lang="en-US" dirty="0">
                <a:effectLst/>
                <a:latin typeface="Helvetica Neue" panose="02000503000000020004" pitchFamily="2" charset="0"/>
              </a:rPr>
              <a:t>Best Score: 0.7838384973416115</a:t>
            </a:r>
          </a:p>
        </p:txBody>
      </p:sp>
      <p:sp>
        <p:nvSpPr>
          <p:cNvPr id="11" name="Rounded Rectangle 10">
            <a:extLst>
              <a:ext uri="{FF2B5EF4-FFF2-40B4-BE49-F238E27FC236}">
                <a16:creationId xmlns:a16="http://schemas.microsoft.com/office/drawing/2014/main" id="{4910697D-7E8A-7286-9108-B4B966340A41}"/>
              </a:ext>
            </a:extLst>
          </p:cNvPr>
          <p:cNvSpPr/>
          <p:nvPr/>
        </p:nvSpPr>
        <p:spPr>
          <a:xfrm>
            <a:off x="124326" y="2389136"/>
            <a:ext cx="2009275"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Classification</a:t>
            </a:r>
          </a:p>
          <a:p>
            <a:pPr algn="ctr"/>
            <a:r>
              <a:rPr lang="en-US" dirty="0"/>
              <a:t>report</a:t>
            </a:r>
          </a:p>
        </p:txBody>
      </p:sp>
      <p:sp>
        <p:nvSpPr>
          <p:cNvPr id="16" name="Rounded Rectangle 15">
            <a:extLst>
              <a:ext uri="{FF2B5EF4-FFF2-40B4-BE49-F238E27FC236}">
                <a16:creationId xmlns:a16="http://schemas.microsoft.com/office/drawing/2014/main" id="{8217D2B2-4017-D615-4B6D-C6AB4241587F}"/>
              </a:ext>
            </a:extLst>
          </p:cNvPr>
          <p:cNvSpPr/>
          <p:nvPr/>
        </p:nvSpPr>
        <p:spPr>
          <a:xfrm>
            <a:off x="124326" y="3615850"/>
            <a:ext cx="2009275"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Confusion matrix</a:t>
            </a:r>
          </a:p>
        </p:txBody>
      </p:sp>
      <p:graphicFrame>
        <p:nvGraphicFramePr>
          <p:cNvPr id="19" name="Table 18">
            <a:extLst>
              <a:ext uri="{FF2B5EF4-FFF2-40B4-BE49-F238E27FC236}">
                <a16:creationId xmlns:a16="http://schemas.microsoft.com/office/drawing/2014/main" id="{AFFB2BDE-C865-FFD6-31B8-E07FF4B65BB6}"/>
              </a:ext>
            </a:extLst>
          </p:cNvPr>
          <p:cNvGraphicFramePr>
            <a:graphicFrameLocks noGrp="1"/>
          </p:cNvGraphicFramePr>
          <p:nvPr>
            <p:extLst>
              <p:ext uri="{D42A27DB-BD31-4B8C-83A1-F6EECF244321}">
                <p14:modId xmlns:p14="http://schemas.microsoft.com/office/powerpoint/2010/main" val="2269584925"/>
              </p:ext>
            </p:extLst>
          </p:nvPr>
        </p:nvGraphicFramePr>
        <p:xfrm>
          <a:off x="2973903" y="3740231"/>
          <a:ext cx="2827423" cy="731520"/>
        </p:xfrm>
        <a:graphic>
          <a:graphicData uri="http://schemas.openxmlformats.org/drawingml/2006/table">
            <a:tbl>
              <a:tblPr firstRow="1" bandRow="1">
                <a:tableStyleId>{5940675A-B579-460E-94D1-54222C63F5DA}</a:tableStyleId>
              </a:tblPr>
              <a:tblGrid>
                <a:gridCol w="677014">
                  <a:extLst>
                    <a:ext uri="{9D8B030D-6E8A-4147-A177-3AD203B41FA5}">
                      <a16:colId xmlns:a16="http://schemas.microsoft.com/office/drawing/2014/main" val="833228962"/>
                    </a:ext>
                  </a:extLst>
                </a:gridCol>
                <a:gridCol w="677014">
                  <a:extLst>
                    <a:ext uri="{9D8B030D-6E8A-4147-A177-3AD203B41FA5}">
                      <a16:colId xmlns:a16="http://schemas.microsoft.com/office/drawing/2014/main" val="4188350881"/>
                    </a:ext>
                  </a:extLst>
                </a:gridCol>
                <a:gridCol w="677014">
                  <a:extLst>
                    <a:ext uri="{9D8B030D-6E8A-4147-A177-3AD203B41FA5}">
                      <a16:colId xmlns:a16="http://schemas.microsoft.com/office/drawing/2014/main" val="758746698"/>
                    </a:ext>
                  </a:extLst>
                </a:gridCol>
                <a:gridCol w="796381">
                  <a:extLst>
                    <a:ext uri="{9D8B030D-6E8A-4147-A177-3AD203B41FA5}">
                      <a16:colId xmlns:a16="http://schemas.microsoft.com/office/drawing/2014/main" val="1589095892"/>
                    </a:ext>
                  </a:extLst>
                </a:gridCol>
              </a:tblGrid>
              <a:tr h="303364">
                <a:tc>
                  <a:txBody>
                    <a:bodyPr/>
                    <a:lstStyle/>
                    <a:p>
                      <a:r>
                        <a:rPr lang="en-US" dirty="0"/>
                        <a:t>TN</a:t>
                      </a:r>
                    </a:p>
                  </a:txBody>
                  <a:tcPr/>
                </a:tc>
                <a:tc>
                  <a:txBody>
                    <a:bodyPr/>
                    <a:lstStyle/>
                    <a:p>
                      <a:r>
                        <a:rPr lang="en-US" dirty="0"/>
                        <a:t>FP</a:t>
                      </a:r>
                    </a:p>
                  </a:txBody>
                  <a:tcPr/>
                </a:tc>
                <a:tc>
                  <a:txBody>
                    <a:bodyPr/>
                    <a:lstStyle/>
                    <a:p>
                      <a:r>
                        <a:rPr lang="en-US" dirty="0"/>
                        <a:t>FN</a:t>
                      </a:r>
                    </a:p>
                  </a:txBody>
                  <a:tcPr/>
                </a:tc>
                <a:tc>
                  <a:txBody>
                    <a:bodyPr/>
                    <a:lstStyle/>
                    <a:p>
                      <a:r>
                        <a:rPr lang="en-US" dirty="0"/>
                        <a:t>TP</a:t>
                      </a:r>
                    </a:p>
                  </a:txBody>
                  <a:tcPr/>
                </a:tc>
                <a:extLst>
                  <a:ext uri="{0D108BD9-81ED-4DB2-BD59-A6C34878D82A}">
                    <a16:rowId xmlns:a16="http://schemas.microsoft.com/office/drawing/2014/main" val="1849573189"/>
                  </a:ext>
                </a:extLst>
              </a:tr>
              <a:tr h="303364">
                <a:tc>
                  <a:txBody>
                    <a:bodyPr/>
                    <a:lstStyle/>
                    <a:p>
                      <a:r>
                        <a:rPr lang="en-US" sz="1800" b="0" i="0" kern="1200" dirty="0">
                          <a:solidFill>
                            <a:schemeClr val="tx1"/>
                          </a:solidFill>
                          <a:effectLst/>
                          <a:latin typeface="+mn-lt"/>
                          <a:ea typeface="+mn-ea"/>
                          <a:cs typeface="+mn-cs"/>
                        </a:rPr>
                        <a:t>962</a:t>
                      </a:r>
                      <a:endParaRPr lang="en-US" dirty="0"/>
                    </a:p>
                  </a:txBody>
                  <a:tcPr/>
                </a:tc>
                <a:tc>
                  <a:txBody>
                    <a:bodyPr/>
                    <a:lstStyle/>
                    <a:p>
                      <a:r>
                        <a:rPr lang="en-US" sz="1800" b="0" i="0" kern="1200" dirty="0">
                          <a:solidFill>
                            <a:schemeClr val="tx1"/>
                          </a:solidFill>
                          <a:effectLst/>
                          <a:latin typeface="+mn-lt"/>
                          <a:ea typeface="+mn-ea"/>
                          <a:cs typeface="+mn-cs"/>
                        </a:rPr>
                        <a:t>340</a:t>
                      </a:r>
                      <a:endParaRPr lang="en-US" dirty="0"/>
                    </a:p>
                  </a:txBody>
                  <a:tcPr/>
                </a:tc>
                <a:tc>
                  <a:txBody>
                    <a:bodyPr/>
                    <a:lstStyle/>
                    <a:p>
                      <a:r>
                        <a:rPr lang="en-US" sz="1800" b="0" i="0" kern="1200" dirty="0">
                          <a:solidFill>
                            <a:schemeClr val="tx1"/>
                          </a:solidFill>
                          <a:effectLst/>
                          <a:latin typeface="+mn-lt"/>
                          <a:ea typeface="+mn-ea"/>
                          <a:cs typeface="+mn-cs"/>
                        </a:rPr>
                        <a:t>5060</a:t>
                      </a:r>
                      <a:endParaRPr lang="en-US" dirty="0"/>
                    </a:p>
                  </a:txBody>
                  <a:tcPr/>
                </a:tc>
                <a:tc>
                  <a:txBody>
                    <a:bodyPr/>
                    <a:lstStyle/>
                    <a:p>
                      <a:r>
                        <a:rPr lang="en-US" sz="1800" b="0" i="0" kern="1200" dirty="0">
                          <a:solidFill>
                            <a:schemeClr val="tx1"/>
                          </a:solidFill>
                          <a:effectLst/>
                          <a:latin typeface="+mn-lt"/>
                          <a:ea typeface="+mn-ea"/>
                          <a:cs typeface="+mn-cs"/>
                        </a:rPr>
                        <a:t>13143</a:t>
                      </a:r>
                      <a:endParaRPr lang="en-US" dirty="0"/>
                    </a:p>
                  </a:txBody>
                  <a:tcPr/>
                </a:tc>
                <a:extLst>
                  <a:ext uri="{0D108BD9-81ED-4DB2-BD59-A6C34878D82A}">
                    <a16:rowId xmlns:a16="http://schemas.microsoft.com/office/drawing/2014/main" val="725918197"/>
                  </a:ext>
                </a:extLst>
              </a:tr>
            </a:tbl>
          </a:graphicData>
        </a:graphic>
      </p:graphicFrame>
      <p:sp>
        <p:nvSpPr>
          <p:cNvPr id="7" name="Rounded Rectangle 6">
            <a:extLst>
              <a:ext uri="{FF2B5EF4-FFF2-40B4-BE49-F238E27FC236}">
                <a16:creationId xmlns:a16="http://schemas.microsoft.com/office/drawing/2014/main" id="{2F2DEC1A-453E-7C69-2AB5-6936E29D4051}"/>
              </a:ext>
            </a:extLst>
          </p:cNvPr>
          <p:cNvSpPr/>
          <p:nvPr/>
        </p:nvSpPr>
        <p:spPr>
          <a:xfrm>
            <a:off x="124326" y="5067661"/>
            <a:ext cx="2009275"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Feature Importance</a:t>
            </a:r>
          </a:p>
        </p:txBody>
      </p:sp>
      <p:sp>
        <p:nvSpPr>
          <p:cNvPr id="9" name="Rounded Rectangle 8">
            <a:extLst>
              <a:ext uri="{FF2B5EF4-FFF2-40B4-BE49-F238E27FC236}">
                <a16:creationId xmlns:a16="http://schemas.microsoft.com/office/drawing/2014/main" id="{15E8409E-845E-A1DC-B9B3-B377645809FE}"/>
              </a:ext>
            </a:extLst>
          </p:cNvPr>
          <p:cNvSpPr/>
          <p:nvPr/>
        </p:nvSpPr>
        <p:spPr>
          <a:xfrm>
            <a:off x="8489636" y="2216144"/>
            <a:ext cx="2009275"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ROC-AUC</a:t>
            </a:r>
          </a:p>
          <a:p>
            <a:pPr algn="ctr"/>
            <a:r>
              <a:rPr lang="en-US" dirty="0"/>
              <a:t>: 0.730</a:t>
            </a:r>
          </a:p>
        </p:txBody>
      </p:sp>
      <p:pic>
        <p:nvPicPr>
          <p:cNvPr id="12" name="Picture 11">
            <a:extLst>
              <a:ext uri="{FF2B5EF4-FFF2-40B4-BE49-F238E27FC236}">
                <a16:creationId xmlns:a16="http://schemas.microsoft.com/office/drawing/2014/main" id="{23832212-DBB2-3556-A834-6B236B3A8DBB}"/>
              </a:ext>
            </a:extLst>
          </p:cNvPr>
          <p:cNvPicPr>
            <a:picLocks noChangeAspect="1"/>
          </p:cNvPicPr>
          <p:nvPr/>
        </p:nvPicPr>
        <p:blipFill>
          <a:blip r:embed="rId2"/>
          <a:stretch>
            <a:fillRect/>
          </a:stretch>
        </p:blipFill>
        <p:spPr>
          <a:xfrm>
            <a:off x="2884257" y="2256034"/>
            <a:ext cx="3006713" cy="1179849"/>
          </a:xfrm>
          <a:prstGeom prst="rect">
            <a:avLst/>
          </a:prstGeom>
        </p:spPr>
      </p:pic>
      <p:pic>
        <p:nvPicPr>
          <p:cNvPr id="14" name="Picture 13" descr="A graph with a line going up&#10;&#10;Description automatically generated">
            <a:extLst>
              <a:ext uri="{FF2B5EF4-FFF2-40B4-BE49-F238E27FC236}">
                <a16:creationId xmlns:a16="http://schemas.microsoft.com/office/drawing/2014/main" id="{9CC136EC-6897-5712-BB6F-6E155401BD25}"/>
              </a:ext>
            </a:extLst>
          </p:cNvPr>
          <p:cNvPicPr>
            <a:picLocks noChangeAspect="1"/>
          </p:cNvPicPr>
          <p:nvPr/>
        </p:nvPicPr>
        <p:blipFill>
          <a:blip r:embed="rId3"/>
          <a:stretch>
            <a:fillRect/>
          </a:stretch>
        </p:blipFill>
        <p:spPr>
          <a:xfrm>
            <a:off x="7267720" y="3116646"/>
            <a:ext cx="4431591" cy="3378540"/>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7BFA13E8-190A-8040-03F7-27FC0C325DC6}"/>
              </a:ext>
            </a:extLst>
          </p:cNvPr>
          <p:cNvPicPr>
            <a:picLocks noChangeAspect="1"/>
          </p:cNvPicPr>
          <p:nvPr/>
        </p:nvPicPr>
        <p:blipFill>
          <a:blip r:embed="rId4"/>
          <a:stretch>
            <a:fillRect/>
          </a:stretch>
        </p:blipFill>
        <p:spPr>
          <a:xfrm>
            <a:off x="2884257" y="4807687"/>
            <a:ext cx="3713812" cy="1460766"/>
          </a:xfrm>
          <a:prstGeom prst="rect">
            <a:avLst/>
          </a:prstGeom>
        </p:spPr>
      </p:pic>
    </p:spTree>
    <p:extLst>
      <p:ext uri="{BB962C8B-B14F-4D97-AF65-F5344CB8AC3E}">
        <p14:creationId xmlns:p14="http://schemas.microsoft.com/office/powerpoint/2010/main" val="376215612"/>
      </p:ext>
    </p:extLst>
  </p:cSld>
  <p:clrMapOvr>
    <a:masterClrMapping/>
  </p:clrMapOvr>
  <mc:AlternateContent xmlns:mc="http://schemas.openxmlformats.org/markup-compatibility/2006">
    <mc:Choice xmlns:p14="http://schemas.microsoft.com/office/powerpoint/2010/main" Requires="p14">
      <p:transition spd="slow" p14:dur="2000" advTm="15921"/>
    </mc:Choice>
    <mc:Fallback>
      <p:transition spd="slow" advTm="1592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7232-6366-52A3-E6A5-DF446D12B382}"/>
              </a:ext>
            </a:extLst>
          </p:cNvPr>
          <p:cNvSpPr>
            <a:spLocks noGrp="1"/>
          </p:cNvSpPr>
          <p:nvPr>
            <p:ph type="title"/>
          </p:nvPr>
        </p:nvSpPr>
        <p:spPr>
          <a:xfrm>
            <a:off x="838200" y="0"/>
            <a:ext cx="10515600" cy="1325563"/>
          </a:xfrm>
        </p:spPr>
        <p:txBody>
          <a:bodyPr/>
          <a:lstStyle/>
          <a:p>
            <a:r>
              <a:rPr lang="en-US" dirty="0"/>
              <a:t>3) Logistic Regression</a:t>
            </a:r>
          </a:p>
        </p:txBody>
      </p:sp>
      <p:sp>
        <p:nvSpPr>
          <p:cNvPr id="5" name="Rounded Rectangle 4">
            <a:extLst>
              <a:ext uri="{FF2B5EF4-FFF2-40B4-BE49-F238E27FC236}">
                <a16:creationId xmlns:a16="http://schemas.microsoft.com/office/drawing/2014/main" id="{0EA6B51C-2239-7C1C-5F22-605DD70C6A3C}"/>
              </a:ext>
            </a:extLst>
          </p:cNvPr>
          <p:cNvSpPr/>
          <p:nvPr/>
        </p:nvSpPr>
        <p:spPr>
          <a:xfrm>
            <a:off x="124326" y="1301527"/>
            <a:ext cx="2009275"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Grid search CV</a:t>
            </a:r>
          </a:p>
        </p:txBody>
      </p:sp>
      <p:sp>
        <p:nvSpPr>
          <p:cNvPr id="6" name="Rounded Rectangle 5">
            <a:extLst>
              <a:ext uri="{FF2B5EF4-FFF2-40B4-BE49-F238E27FC236}">
                <a16:creationId xmlns:a16="http://schemas.microsoft.com/office/drawing/2014/main" id="{B5BFF23B-E3F5-5A26-8ED3-F15F93F5138F}"/>
              </a:ext>
            </a:extLst>
          </p:cNvPr>
          <p:cNvSpPr/>
          <p:nvPr/>
        </p:nvSpPr>
        <p:spPr>
          <a:xfrm>
            <a:off x="2340142" y="1313545"/>
            <a:ext cx="8807116"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effectLst/>
                <a:latin typeface="Helvetica Neue" panose="02000503000000020004" pitchFamily="2" charset="0"/>
              </a:rPr>
              <a:t>Best Parameters: {'C': 0.1, 'penalty': 'l1', 'solver': '</a:t>
            </a:r>
            <a:r>
              <a:rPr lang="en-US" dirty="0" err="1">
                <a:effectLst/>
                <a:latin typeface="Helvetica Neue" panose="02000503000000020004" pitchFamily="2" charset="0"/>
              </a:rPr>
              <a:t>liblinear</a:t>
            </a:r>
            <a:r>
              <a:rPr lang="en-US" dirty="0">
                <a:effectLst/>
                <a:latin typeface="Helvetica Neue" panose="02000503000000020004" pitchFamily="2" charset="0"/>
              </a:rPr>
              <a:t>'}</a:t>
            </a:r>
          </a:p>
          <a:p>
            <a:r>
              <a:rPr lang="en-US" dirty="0">
                <a:effectLst/>
                <a:latin typeface="Helvetica Neue" panose="02000503000000020004" pitchFamily="2" charset="0"/>
              </a:rPr>
              <a:t>Best Score: 0.7174621122529969</a:t>
            </a:r>
          </a:p>
        </p:txBody>
      </p:sp>
      <p:pic>
        <p:nvPicPr>
          <p:cNvPr id="8" name="Picture 7" descr="A graph with a line going up&#10;&#10;Description automatically generated">
            <a:extLst>
              <a:ext uri="{FF2B5EF4-FFF2-40B4-BE49-F238E27FC236}">
                <a16:creationId xmlns:a16="http://schemas.microsoft.com/office/drawing/2014/main" id="{8E1F3FD6-FC10-992C-1F73-2A2F83DFE6E4}"/>
              </a:ext>
            </a:extLst>
          </p:cNvPr>
          <p:cNvPicPr>
            <a:picLocks noChangeAspect="1"/>
          </p:cNvPicPr>
          <p:nvPr/>
        </p:nvPicPr>
        <p:blipFill>
          <a:blip r:embed="rId4"/>
          <a:stretch>
            <a:fillRect/>
          </a:stretch>
        </p:blipFill>
        <p:spPr>
          <a:xfrm>
            <a:off x="7226003" y="3021095"/>
            <a:ext cx="4536543" cy="3458553"/>
          </a:xfrm>
          <a:prstGeom prst="rect">
            <a:avLst/>
          </a:prstGeom>
        </p:spPr>
      </p:pic>
      <p:sp>
        <p:nvSpPr>
          <p:cNvPr id="11" name="Rounded Rectangle 10">
            <a:extLst>
              <a:ext uri="{FF2B5EF4-FFF2-40B4-BE49-F238E27FC236}">
                <a16:creationId xmlns:a16="http://schemas.microsoft.com/office/drawing/2014/main" id="{4910697D-7E8A-7286-9108-B4B966340A41}"/>
              </a:ext>
            </a:extLst>
          </p:cNvPr>
          <p:cNvSpPr/>
          <p:nvPr/>
        </p:nvSpPr>
        <p:spPr>
          <a:xfrm>
            <a:off x="124326" y="2389136"/>
            <a:ext cx="2009275"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Classification</a:t>
            </a:r>
          </a:p>
          <a:p>
            <a:pPr algn="ctr"/>
            <a:r>
              <a:rPr lang="en-US" dirty="0"/>
              <a:t>report</a:t>
            </a:r>
          </a:p>
        </p:txBody>
      </p:sp>
      <p:sp>
        <p:nvSpPr>
          <p:cNvPr id="16" name="Rounded Rectangle 15">
            <a:extLst>
              <a:ext uri="{FF2B5EF4-FFF2-40B4-BE49-F238E27FC236}">
                <a16:creationId xmlns:a16="http://schemas.microsoft.com/office/drawing/2014/main" id="{8217D2B2-4017-D615-4B6D-C6AB4241587F}"/>
              </a:ext>
            </a:extLst>
          </p:cNvPr>
          <p:cNvSpPr/>
          <p:nvPr/>
        </p:nvSpPr>
        <p:spPr>
          <a:xfrm>
            <a:off x="124326" y="3615850"/>
            <a:ext cx="2009275"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Confusion matrix</a:t>
            </a:r>
          </a:p>
        </p:txBody>
      </p:sp>
      <p:graphicFrame>
        <p:nvGraphicFramePr>
          <p:cNvPr id="19" name="Table 18">
            <a:extLst>
              <a:ext uri="{FF2B5EF4-FFF2-40B4-BE49-F238E27FC236}">
                <a16:creationId xmlns:a16="http://schemas.microsoft.com/office/drawing/2014/main" id="{AFFB2BDE-C865-FFD6-31B8-E07FF4B65BB6}"/>
              </a:ext>
            </a:extLst>
          </p:cNvPr>
          <p:cNvGraphicFramePr>
            <a:graphicFrameLocks noGrp="1"/>
          </p:cNvGraphicFramePr>
          <p:nvPr>
            <p:extLst>
              <p:ext uri="{D42A27DB-BD31-4B8C-83A1-F6EECF244321}">
                <p14:modId xmlns:p14="http://schemas.microsoft.com/office/powerpoint/2010/main" val="1674224510"/>
              </p:ext>
            </p:extLst>
          </p:nvPr>
        </p:nvGraphicFramePr>
        <p:xfrm>
          <a:off x="2973903" y="3740231"/>
          <a:ext cx="2827423" cy="731520"/>
        </p:xfrm>
        <a:graphic>
          <a:graphicData uri="http://schemas.openxmlformats.org/drawingml/2006/table">
            <a:tbl>
              <a:tblPr firstRow="1" bandRow="1">
                <a:tableStyleId>{5940675A-B579-460E-94D1-54222C63F5DA}</a:tableStyleId>
              </a:tblPr>
              <a:tblGrid>
                <a:gridCol w="677014">
                  <a:extLst>
                    <a:ext uri="{9D8B030D-6E8A-4147-A177-3AD203B41FA5}">
                      <a16:colId xmlns:a16="http://schemas.microsoft.com/office/drawing/2014/main" val="833228962"/>
                    </a:ext>
                  </a:extLst>
                </a:gridCol>
                <a:gridCol w="677014">
                  <a:extLst>
                    <a:ext uri="{9D8B030D-6E8A-4147-A177-3AD203B41FA5}">
                      <a16:colId xmlns:a16="http://schemas.microsoft.com/office/drawing/2014/main" val="4188350881"/>
                    </a:ext>
                  </a:extLst>
                </a:gridCol>
                <a:gridCol w="677014">
                  <a:extLst>
                    <a:ext uri="{9D8B030D-6E8A-4147-A177-3AD203B41FA5}">
                      <a16:colId xmlns:a16="http://schemas.microsoft.com/office/drawing/2014/main" val="758746698"/>
                    </a:ext>
                  </a:extLst>
                </a:gridCol>
                <a:gridCol w="796381">
                  <a:extLst>
                    <a:ext uri="{9D8B030D-6E8A-4147-A177-3AD203B41FA5}">
                      <a16:colId xmlns:a16="http://schemas.microsoft.com/office/drawing/2014/main" val="1589095892"/>
                    </a:ext>
                  </a:extLst>
                </a:gridCol>
              </a:tblGrid>
              <a:tr h="303364">
                <a:tc>
                  <a:txBody>
                    <a:bodyPr/>
                    <a:lstStyle/>
                    <a:p>
                      <a:r>
                        <a:rPr lang="en-US" dirty="0"/>
                        <a:t>TN</a:t>
                      </a:r>
                    </a:p>
                  </a:txBody>
                  <a:tcPr/>
                </a:tc>
                <a:tc>
                  <a:txBody>
                    <a:bodyPr/>
                    <a:lstStyle/>
                    <a:p>
                      <a:r>
                        <a:rPr lang="en-US" dirty="0"/>
                        <a:t>FP</a:t>
                      </a:r>
                    </a:p>
                  </a:txBody>
                  <a:tcPr/>
                </a:tc>
                <a:tc>
                  <a:txBody>
                    <a:bodyPr/>
                    <a:lstStyle/>
                    <a:p>
                      <a:r>
                        <a:rPr lang="en-US" dirty="0"/>
                        <a:t>FN</a:t>
                      </a:r>
                    </a:p>
                  </a:txBody>
                  <a:tcPr/>
                </a:tc>
                <a:tc>
                  <a:txBody>
                    <a:bodyPr/>
                    <a:lstStyle/>
                    <a:p>
                      <a:r>
                        <a:rPr lang="en-US" dirty="0"/>
                        <a:t>TP</a:t>
                      </a:r>
                    </a:p>
                  </a:txBody>
                  <a:tcPr/>
                </a:tc>
                <a:extLst>
                  <a:ext uri="{0D108BD9-81ED-4DB2-BD59-A6C34878D82A}">
                    <a16:rowId xmlns:a16="http://schemas.microsoft.com/office/drawing/2014/main" val="1849573189"/>
                  </a:ext>
                </a:extLst>
              </a:tr>
              <a:tr h="303364">
                <a:tc>
                  <a:txBody>
                    <a:bodyPr/>
                    <a:lstStyle/>
                    <a:p>
                      <a:r>
                        <a:rPr lang="en-US" sz="1800" b="0" i="0" kern="1200" dirty="0">
                          <a:solidFill>
                            <a:schemeClr val="tx1"/>
                          </a:solidFill>
                          <a:effectLst/>
                          <a:latin typeface="+mn-lt"/>
                          <a:ea typeface="+mn-ea"/>
                          <a:cs typeface="+mn-cs"/>
                        </a:rPr>
                        <a:t>960</a:t>
                      </a:r>
                      <a:endParaRPr lang="en-US" dirty="0"/>
                    </a:p>
                  </a:txBody>
                  <a:tcPr/>
                </a:tc>
                <a:tc>
                  <a:txBody>
                    <a:bodyPr/>
                    <a:lstStyle/>
                    <a:p>
                      <a:r>
                        <a:rPr lang="en-US" sz="1800" b="0" i="0" kern="1200" dirty="0">
                          <a:solidFill>
                            <a:schemeClr val="tx1"/>
                          </a:solidFill>
                          <a:effectLst/>
                          <a:latin typeface="+mn-lt"/>
                          <a:ea typeface="+mn-ea"/>
                          <a:cs typeface="+mn-cs"/>
                        </a:rPr>
                        <a:t>342</a:t>
                      </a:r>
                      <a:endParaRPr lang="en-US" dirty="0"/>
                    </a:p>
                  </a:txBody>
                  <a:tcPr/>
                </a:tc>
                <a:tc>
                  <a:txBody>
                    <a:bodyPr/>
                    <a:lstStyle/>
                    <a:p>
                      <a:r>
                        <a:rPr lang="en-US" sz="1800" b="0" i="0" kern="1200" dirty="0">
                          <a:solidFill>
                            <a:schemeClr val="tx1"/>
                          </a:solidFill>
                          <a:effectLst/>
                          <a:latin typeface="+mn-lt"/>
                          <a:ea typeface="+mn-ea"/>
                          <a:cs typeface="+mn-cs"/>
                        </a:rPr>
                        <a:t>4997</a:t>
                      </a:r>
                      <a:endParaRPr lang="en-US" dirty="0"/>
                    </a:p>
                  </a:txBody>
                  <a:tcPr/>
                </a:tc>
                <a:tc>
                  <a:txBody>
                    <a:bodyPr/>
                    <a:lstStyle/>
                    <a:p>
                      <a:r>
                        <a:rPr lang="en-US" sz="1800" b="0" i="0" kern="1200" dirty="0">
                          <a:solidFill>
                            <a:schemeClr val="tx1"/>
                          </a:solidFill>
                          <a:effectLst/>
                          <a:latin typeface="+mn-lt"/>
                          <a:ea typeface="+mn-ea"/>
                          <a:cs typeface="+mn-cs"/>
                        </a:rPr>
                        <a:t>13206</a:t>
                      </a:r>
                      <a:endParaRPr lang="en-US" dirty="0"/>
                    </a:p>
                  </a:txBody>
                  <a:tcPr/>
                </a:tc>
                <a:extLst>
                  <a:ext uri="{0D108BD9-81ED-4DB2-BD59-A6C34878D82A}">
                    <a16:rowId xmlns:a16="http://schemas.microsoft.com/office/drawing/2014/main" val="725918197"/>
                  </a:ext>
                </a:extLst>
              </a:tr>
            </a:tbl>
          </a:graphicData>
        </a:graphic>
      </p:graphicFrame>
      <p:sp>
        <p:nvSpPr>
          <p:cNvPr id="7" name="Rounded Rectangle 6">
            <a:extLst>
              <a:ext uri="{FF2B5EF4-FFF2-40B4-BE49-F238E27FC236}">
                <a16:creationId xmlns:a16="http://schemas.microsoft.com/office/drawing/2014/main" id="{2F2DEC1A-453E-7C69-2AB5-6936E29D4051}"/>
              </a:ext>
            </a:extLst>
          </p:cNvPr>
          <p:cNvSpPr/>
          <p:nvPr/>
        </p:nvSpPr>
        <p:spPr>
          <a:xfrm>
            <a:off x="124326" y="5067661"/>
            <a:ext cx="2009275"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Feature Importance</a:t>
            </a:r>
          </a:p>
        </p:txBody>
      </p:sp>
      <p:sp>
        <p:nvSpPr>
          <p:cNvPr id="9" name="Rounded Rectangle 8">
            <a:extLst>
              <a:ext uri="{FF2B5EF4-FFF2-40B4-BE49-F238E27FC236}">
                <a16:creationId xmlns:a16="http://schemas.microsoft.com/office/drawing/2014/main" id="{15E8409E-845E-A1DC-B9B3-B377645809FE}"/>
              </a:ext>
            </a:extLst>
          </p:cNvPr>
          <p:cNvSpPr/>
          <p:nvPr/>
        </p:nvSpPr>
        <p:spPr>
          <a:xfrm>
            <a:off x="8489636" y="2216144"/>
            <a:ext cx="2009275"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ROC-AUC</a:t>
            </a:r>
          </a:p>
          <a:p>
            <a:pPr algn="ctr"/>
            <a:r>
              <a:rPr lang="en-US" dirty="0"/>
              <a:t>: 0.731</a:t>
            </a:r>
          </a:p>
        </p:txBody>
      </p:sp>
      <p:pic>
        <p:nvPicPr>
          <p:cNvPr id="12" name="Picture 11" descr="A screenshot of a computer&#10;&#10;Description automatically generated">
            <a:extLst>
              <a:ext uri="{FF2B5EF4-FFF2-40B4-BE49-F238E27FC236}">
                <a16:creationId xmlns:a16="http://schemas.microsoft.com/office/drawing/2014/main" id="{6DD63D4B-47CF-A663-910C-E9FB6396E0AE}"/>
              </a:ext>
            </a:extLst>
          </p:cNvPr>
          <p:cNvPicPr>
            <a:picLocks noChangeAspect="1"/>
          </p:cNvPicPr>
          <p:nvPr/>
        </p:nvPicPr>
        <p:blipFill>
          <a:blip r:embed="rId5"/>
          <a:stretch>
            <a:fillRect/>
          </a:stretch>
        </p:blipFill>
        <p:spPr>
          <a:xfrm>
            <a:off x="2695565" y="2323124"/>
            <a:ext cx="3347631" cy="1270081"/>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925ED7B4-CB31-B82C-9E74-D95EAF63B73F}"/>
              </a:ext>
            </a:extLst>
          </p:cNvPr>
          <p:cNvPicPr>
            <a:picLocks noChangeAspect="1"/>
          </p:cNvPicPr>
          <p:nvPr/>
        </p:nvPicPr>
        <p:blipFill>
          <a:blip r:embed="rId6"/>
          <a:stretch>
            <a:fillRect/>
          </a:stretch>
        </p:blipFill>
        <p:spPr>
          <a:xfrm>
            <a:off x="2596482" y="4911305"/>
            <a:ext cx="3696034" cy="1295688"/>
          </a:xfrm>
          <a:prstGeom prst="rect">
            <a:avLst/>
          </a:prstGeom>
        </p:spPr>
      </p:pic>
      <p:pic>
        <p:nvPicPr>
          <p:cNvPr id="23" name="Audio 22">
            <a:extLst>
              <a:ext uri="{FF2B5EF4-FFF2-40B4-BE49-F238E27FC236}">
                <a16:creationId xmlns:a16="http://schemas.microsoft.com/office/drawing/2014/main" id="{7953795B-A5C6-D4D4-75CD-31D30A41870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12607113"/>
      </p:ext>
    </p:extLst>
  </p:cSld>
  <p:clrMapOvr>
    <a:masterClrMapping/>
  </p:clrMapOvr>
  <mc:AlternateContent xmlns:mc="http://schemas.openxmlformats.org/markup-compatibility/2006">
    <mc:Choice xmlns:p14="http://schemas.microsoft.com/office/powerpoint/2010/main" Requires="p14">
      <p:transition spd="slow" p14:dur="2000" advTm="2805"/>
    </mc:Choice>
    <mc:Fallback>
      <p:transition spd="slow" advTm="2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7232-6366-52A3-E6A5-DF446D12B382}"/>
              </a:ext>
            </a:extLst>
          </p:cNvPr>
          <p:cNvSpPr>
            <a:spLocks noGrp="1"/>
          </p:cNvSpPr>
          <p:nvPr>
            <p:ph type="title"/>
          </p:nvPr>
        </p:nvSpPr>
        <p:spPr>
          <a:xfrm>
            <a:off x="838200" y="349217"/>
            <a:ext cx="10515600" cy="1325563"/>
          </a:xfrm>
        </p:spPr>
        <p:txBody>
          <a:bodyPr/>
          <a:lstStyle/>
          <a:p>
            <a:r>
              <a:rPr lang="en-US" dirty="0"/>
              <a:t>4) Ensemble model (bagging)</a:t>
            </a:r>
          </a:p>
        </p:txBody>
      </p:sp>
      <p:sp>
        <p:nvSpPr>
          <p:cNvPr id="5" name="Rounded Rectangle 4">
            <a:extLst>
              <a:ext uri="{FF2B5EF4-FFF2-40B4-BE49-F238E27FC236}">
                <a16:creationId xmlns:a16="http://schemas.microsoft.com/office/drawing/2014/main" id="{0EA6B51C-2239-7C1C-5F22-605DD70C6A3C}"/>
              </a:ext>
            </a:extLst>
          </p:cNvPr>
          <p:cNvSpPr/>
          <p:nvPr/>
        </p:nvSpPr>
        <p:spPr>
          <a:xfrm>
            <a:off x="124326" y="1891095"/>
            <a:ext cx="2009275"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Grid search CV</a:t>
            </a:r>
          </a:p>
        </p:txBody>
      </p:sp>
      <p:sp>
        <p:nvSpPr>
          <p:cNvPr id="6" name="Rounded Rectangle 5">
            <a:extLst>
              <a:ext uri="{FF2B5EF4-FFF2-40B4-BE49-F238E27FC236}">
                <a16:creationId xmlns:a16="http://schemas.microsoft.com/office/drawing/2014/main" id="{B5BFF23B-E3F5-5A26-8ED3-F15F93F5138F}"/>
              </a:ext>
            </a:extLst>
          </p:cNvPr>
          <p:cNvSpPr/>
          <p:nvPr/>
        </p:nvSpPr>
        <p:spPr>
          <a:xfrm>
            <a:off x="2340141" y="1903113"/>
            <a:ext cx="9162047"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effectLst/>
                <a:latin typeface="Helvetica Neue" panose="02000503000000020004" pitchFamily="2" charset="0"/>
              </a:rPr>
              <a:t>Best parameters found:  {'</a:t>
            </a:r>
            <a:r>
              <a:rPr lang="en-US" dirty="0" err="1">
                <a:effectLst/>
                <a:latin typeface="Helvetica Neue" panose="02000503000000020004" pitchFamily="2" charset="0"/>
              </a:rPr>
              <a:t>base_estimator__C</a:t>
            </a:r>
            <a:r>
              <a:rPr lang="en-US" dirty="0">
                <a:effectLst/>
                <a:latin typeface="Helvetica Neue" panose="02000503000000020004" pitchFamily="2" charset="0"/>
              </a:rPr>
              <a:t>': 1, 'bootstrap': True, '</a:t>
            </a:r>
            <a:r>
              <a:rPr lang="en-US" dirty="0" err="1">
                <a:effectLst/>
                <a:latin typeface="Helvetica Neue" panose="02000503000000020004" pitchFamily="2" charset="0"/>
              </a:rPr>
              <a:t>max_features</a:t>
            </a:r>
            <a:r>
              <a:rPr lang="en-US" dirty="0">
                <a:effectLst/>
                <a:latin typeface="Helvetica Neue" panose="02000503000000020004" pitchFamily="2" charset="0"/>
              </a:rPr>
              <a:t>': 0.8, '</a:t>
            </a:r>
            <a:r>
              <a:rPr lang="en-US" dirty="0" err="1">
                <a:effectLst/>
                <a:latin typeface="Helvetica Neue" panose="02000503000000020004" pitchFamily="2" charset="0"/>
              </a:rPr>
              <a:t>max_samples</a:t>
            </a:r>
            <a:r>
              <a:rPr lang="en-US" dirty="0">
                <a:effectLst/>
                <a:latin typeface="Helvetica Neue" panose="02000503000000020004" pitchFamily="2" charset="0"/>
              </a:rPr>
              <a:t>': 1.0, '</a:t>
            </a:r>
            <a:r>
              <a:rPr lang="en-US" dirty="0" err="1">
                <a:effectLst/>
                <a:latin typeface="Helvetica Neue" panose="02000503000000020004" pitchFamily="2" charset="0"/>
              </a:rPr>
              <a:t>n_estimators</a:t>
            </a:r>
            <a:r>
              <a:rPr lang="en-US" dirty="0">
                <a:effectLst/>
                <a:latin typeface="Helvetica Neue" panose="02000503000000020004" pitchFamily="2" charset="0"/>
              </a:rPr>
              <a:t>': 20}</a:t>
            </a:r>
          </a:p>
          <a:p>
            <a:r>
              <a:rPr lang="en-US" dirty="0">
                <a:effectLst/>
                <a:latin typeface="Helvetica Neue" panose="02000503000000020004" pitchFamily="2" charset="0"/>
              </a:rPr>
              <a:t>Best scores:  0.7187193188946528</a:t>
            </a:r>
          </a:p>
        </p:txBody>
      </p:sp>
      <p:pic>
        <p:nvPicPr>
          <p:cNvPr id="8" name="Picture 7" descr="A graph with a line going up&#10;&#10;Description automatically generated">
            <a:extLst>
              <a:ext uri="{FF2B5EF4-FFF2-40B4-BE49-F238E27FC236}">
                <a16:creationId xmlns:a16="http://schemas.microsoft.com/office/drawing/2014/main" id="{8E1F3FD6-FC10-992C-1F73-2A2F83DFE6E4}"/>
              </a:ext>
            </a:extLst>
          </p:cNvPr>
          <p:cNvPicPr>
            <a:picLocks noChangeAspect="1"/>
          </p:cNvPicPr>
          <p:nvPr/>
        </p:nvPicPr>
        <p:blipFill>
          <a:blip r:embed="rId4"/>
          <a:stretch>
            <a:fillRect/>
          </a:stretch>
        </p:blipFill>
        <p:spPr>
          <a:xfrm>
            <a:off x="7247021" y="3577543"/>
            <a:ext cx="4106779" cy="3130911"/>
          </a:xfrm>
          <a:prstGeom prst="rect">
            <a:avLst/>
          </a:prstGeom>
        </p:spPr>
      </p:pic>
      <p:sp>
        <p:nvSpPr>
          <p:cNvPr id="11" name="Rounded Rectangle 10">
            <a:extLst>
              <a:ext uri="{FF2B5EF4-FFF2-40B4-BE49-F238E27FC236}">
                <a16:creationId xmlns:a16="http://schemas.microsoft.com/office/drawing/2014/main" id="{4910697D-7E8A-7286-9108-B4B966340A41}"/>
              </a:ext>
            </a:extLst>
          </p:cNvPr>
          <p:cNvSpPr/>
          <p:nvPr/>
        </p:nvSpPr>
        <p:spPr>
          <a:xfrm>
            <a:off x="481560" y="2783459"/>
            <a:ext cx="2009275"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Classification</a:t>
            </a:r>
          </a:p>
          <a:p>
            <a:pPr algn="ctr"/>
            <a:r>
              <a:rPr lang="en-US" dirty="0"/>
              <a:t>report</a:t>
            </a:r>
          </a:p>
        </p:txBody>
      </p:sp>
      <p:sp>
        <p:nvSpPr>
          <p:cNvPr id="16" name="Rounded Rectangle 15">
            <a:extLst>
              <a:ext uri="{FF2B5EF4-FFF2-40B4-BE49-F238E27FC236}">
                <a16:creationId xmlns:a16="http://schemas.microsoft.com/office/drawing/2014/main" id="{8217D2B2-4017-D615-4B6D-C6AB4241587F}"/>
              </a:ext>
            </a:extLst>
          </p:cNvPr>
          <p:cNvSpPr/>
          <p:nvPr/>
        </p:nvSpPr>
        <p:spPr>
          <a:xfrm>
            <a:off x="3989836" y="2769315"/>
            <a:ext cx="2009275"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Confusion matrix</a:t>
            </a:r>
          </a:p>
        </p:txBody>
      </p:sp>
      <p:graphicFrame>
        <p:nvGraphicFramePr>
          <p:cNvPr id="19" name="Table 18">
            <a:extLst>
              <a:ext uri="{FF2B5EF4-FFF2-40B4-BE49-F238E27FC236}">
                <a16:creationId xmlns:a16="http://schemas.microsoft.com/office/drawing/2014/main" id="{AFFB2BDE-C865-FFD6-31B8-E07FF4B65BB6}"/>
              </a:ext>
            </a:extLst>
          </p:cNvPr>
          <p:cNvGraphicFramePr>
            <a:graphicFrameLocks noGrp="1"/>
          </p:cNvGraphicFramePr>
          <p:nvPr>
            <p:extLst>
              <p:ext uri="{D42A27DB-BD31-4B8C-83A1-F6EECF244321}">
                <p14:modId xmlns:p14="http://schemas.microsoft.com/office/powerpoint/2010/main" val="217062576"/>
              </p:ext>
            </p:extLst>
          </p:nvPr>
        </p:nvGraphicFramePr>
        <p:xfrm>
          <a:off x="3711706" y="4203601"/>
          <a:ext cx="2827423" cy="731520"/>
        </p:xfrm>
        <a:graphic>
          <a:graphicData uri="http://schemas.openxmlformats.org/drawingml/2006/table">
            <a:tbl>
              <a:tblPr firstRow="1" bandRow="1">
                <a:tableStyleId>{5940675A-B579-460E-94D1-54222C63F5DA}</a:tableStyleId>
              </a:tblPr>
              <a:tblGrid>
                <a:gridCol w="677014">
                  <a:extLst>
                    <a:ext uri="{9D8B030D-6E8A-4147-A177-3AD203B41FA5}">
                      <a16:colId xmlns:a16="http://schemas.microsoft.com/office/drawing/2014/main" val="833228962"/>
                    </a:ext>
                  </a:extLst>
                </a:gridCol>
                <a:gridCol w="677014">
                  <a:extLst>
                    <a:ext uri="{9D8B030D-6E8A-4147-A177-3AD203B41FA5}">
                      <a16:colId xmlns:a16="http://schemas.microsoft.com/office/drawing/2014/main" val="4188350881"/>
                    </a:ext>
                  </a:extLst>
                </a:gridCol>
                <a:gridCol w="677014">
                  <a:extLst>
                    <a:ext uri="{9D8B030D-6E8A-4147-A177-3AD203B41FA5}">
                      <a16:colId xmlns:a16="http://schemas.microsoft.com/office/drawing/2014/main" val="758746698"/>
                    </a:ext>
                  </a:extLst>
                </a:gridCol>
                <a:gridCol w="796381">
                  <a:extLst>
                    <a:ext uri="{9D8B030D-6E8A-4147-A177-3AD203B41FA5}">
                      <a16:colId xmlns:a16="http://schemas.microsoft.com/office/drawing/2014/main" val="1589095892"/>
                    </a:ext>
                  </a:extLst>
                </a:gridCol>
              </a:tblGrid>
              <a:tr h="303364">
                <a:tc>
                  <a:txBody>
                    <a:bodyPr/>
                    <a:lstStyle/>
                    <a:p>
                      <a:r>
                        <a:rPr lang="en-US" dirty="0"/>
                        <a:t>TN</a:t>
                      </a:r>
                    </a:p>
                  </a:txBody>
                  <a:tcPr/>
                </a:tc>
                <a:tc>
                  <a:txBody>
                    <a:bodyPr/>
                    <a:lstStyle/>
                    <a:p>
                      <a:r>
                        <a:rPr lang="en-US" dirty="0"/>
                        <a:t>FP</a:t>
                      </a:r>
                    </a:p>
                  </a:txBody>
                  <a:tcPr/>
                </a:tc>
                <a:tc>
                  <a:txBody>
                    <a:bodyPr/>
                    <a:lstStyle/>
                    <a:p>
                      <a:r>
                        <a:rPr lang="en-US" dirty="0"/>
                        <a:t>FN</a:t>
                      </a:r>
                    </a:p>
                  </a:txBody>
                  <a:tcPr/>
                </a:tc>
                <a:tc>
                  <a:txBody>
                    <a:bodyPr/>
                    <a:lstStyle/>
                    <a:p>
                      <a:r>
                        <a:rPr lang="en-US" dirty="0"/>
                        <a:t>TP</a:t>
                      </a:r>
                    </a:p>
                  </a:txBody>
                  <a:tcPr/>
                </a:tc>
                <a:extLst>
                  <a:ext uri="{0D108BD9-81ED-4DB2-BD59-A6C34878D82A}">
                    <a16:rowId xmlns:a16="http://schemas.microsoft.com/office/drawing/2014/main" val="1849573189"/>
                  </a:ext>
                </a:extLst>
              </a:tr>
              <a:tr h="303364">
                <a:tc>
                  <a:txBody>
                    <a:bodyPr/>
                    <a:lstStyle/>
                    <a:p>
                      <a:r>
                        <a:rPr lang="en-US" sz="1800" b="0" i="0" kern="1200" dirty="0">
                          <a:solidFill>
                            <a:schemeClr val="tx1"/>
                          </a:solidFill>
                          <a:effectLst/>
                          <a:latin typeface="+mn-lt"/>
                          <a:ea typeface="+mn-ea"/>
                          <a:cs typeface="+mn-cs"/>
                        </a:rPr>
                        <a:t>959</a:t>
                      </a:r>
                      <a:endParaRPr lang="en-US" dirty="0"/>
                    </a:p>
                  </a:txBody>
                  <a:tcPr/>
                </a:tc>
                <a:tc>
                  <a:txBody>
                    <a:bodyPr/>
                    <a:lstStyle/>
                    <a:p>
                      <a:r>
                        <a:rPr lang="en-US" sz="1800" b="0" i="0" kern="1200" dirty="0">
                          <a:solidFill>
                            <a:schemeClr val="tx1"/>
                          </a:solidFill>
                          <a:effectLst/>
                          <a:latin typeface="+mn-lt"/>
                          <a:ea typeface="+mn-ea"/>
                          <a:cs typeface="+mn-cs"/>
                        </a:rPr>
                        <a:t>343</a:t>
                      </a:r>
                      <a:endParaRPr lang="en-US" dirty="0"/>
                    </a:p>
                  </a:txBody>
                  <a:tcPr/>
                </a:tc>
                <a:tc>
                  <a:txBody>
                    <a:bodyPr/>
                    <a:lstStyle/>
                    <a:p>
                      <a:r>
                        <a:rPr lang="en-US" sz="1800" b="0" i="0" kern="1200" dirty="0">
                          <a:solidFill>
                            <a:schemeClr val="tx1"/>
                          </a:solidFill>
                          <a:effectLst/>
                          <a:latin typeface="+mn-lt"/>
                          <a:ea typeface="+mn-ea"/>
                          <a:cs typeface="+mn-cs"/>
                        </a:rPr>
                        <a:t>5059</a:t>
                      </a:r>
                      <a:endParaRPr lang="en-US" dirty="0"/>
                    </a:p>
                  </a:txBody>
                  <a:tcPr/>
                </a:tc>
                <a:tc>
                  <a:txBody>
                    <a:bodyPr/>
                    <a:lstStyle/>
                    <a:p>
                      <a:r>
                        <a:rPr lang="en-US" sz="1800" b="0" i="0" kern="1200" dirty="0">
                          <a:solidFill>
                            <a:schemeClr val="tx1"/>
                          </a:solidFill>
                          <a:effectLst/>
                          <a:latin typeface="+mn-lt"/>
                          <a:ea typeface="+mn-ea"/>
                          <a:cs typeface="+mn-cs"/>
                        </a:rPr>
                        <a:t>13144</a:t>
                      </a:r>
                      <a:endParaRPr lang="en-US" dirty="0"/>
                    </a:p>
                  </a:txBody>
                  <a:tcPr/>
                </a:tc>
                <a:extLst>
                  <a:ext uri="{0D108BD9-81ED-4DB2-BD59-A6C34878D82A}">
                    <a16:rowId xmlns:a16="http://schemas.microsoft.com/office/drawing/2014/main" val="725918197"/>
                  </a:ext>
                </a:extLst>
              </a:tr>
            </a:tbl>
          </a:graphicData>
        </a:graphic>
      </p:graphicFrame>
      <p:sp>
        <p:nvSpPr>
          <p:cNvPr id="9" name="Rounded Rectangle 8">
            <a:extLst>
              <a:ext uri="{FF2B5EF4-FFF2-40B4-BE49-F238E27FC236}">
                <a16:creationId xmlns:a16="http://schemas.microsoft.com/office/drawing/2014/main" id="{15E8409E-845E-A1DC-B9B3-B377645809FE}"/>
              </a:ext>
            </a:extLst>
          </p:cNvPr>
          <p:cNvSpPr/>
          <p:nvPr/>
        </p:nvSpPr>
        <p:spPr>
          <a:xfrm>
            <a:off x="8028069" y="2769315"/>
            <a:ext cx="2009275" cy="7940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ROC-AUC</a:t>
            </a:r>
          </a:p>
          <a:p>
            <a:pPr algn="ctr"/>
            <a:r>
              <a:rPr lang="en-US" dirty="0"/>
              <a:t>: 0.729</a:t>
            </a:r>
          </a:p>
        </p:txBody>
      </p:sp>
      <p:pic>
        <p:nvPicPr>
          <p:cNvPr id="12" name="Picture 11" descr="A screenshot of a computer&#10;&#10;Description automatically generated">
            <a:extLst>
              <a:ext uri="{FF2B5EF4-FFF2-40B4-BE49-F238E27FC236}">
                <a16:creationId xmlns:a16="http://schemas.microsoft.com/office/drawing/2014/main" id="{E5BEF03B-17D6-0F3E-4D41-A08C67BE8E54}"/>
              </a:ext>
            </a:extLst>
          </p:cNvPr>
          <p:cNvPicPr>
            <a:picLocks noChangeAspect="1"/>
          </p:cNvPicPr>
          <p:nvPr/>
        </p:nvPicPr>
        <p:blipFill>
          <a:blip r:embed="rId5"/>
          <a:stretch>
            <a:fillRect/>
          </a:stretch>
        </p:blipFill>
        <p:spPr>
          <a:xfrm>
            <a:off x="124326" y="4203601"/>
            <a:ext cx="3127481" cy="1151809"/>
          </a:xfrm>
          <a:prstGeom prst="rect">
            <a:avLst/>
          </a:prstGeom>
        </p:spPr>
      </p:pic>
      <p:pic>
        <p:nvPicPr>
          <p:cNvPr id="20" name="Audio 19">
            <a:extLst>
              <a:ext uri="{FF2B5EF4-FFF2-40B4-BE49-F238E27FC236}">
                <a16:creationId xmlns:a16="http://schemas.microsoft.com/office/drawing/2014/main" id="{A6AF531A-47F2-1EC3-DA97-00CA33760F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03659984"/>
      </p:ext>
    </p:extLst>
  </p:cSld>
  <p:clrMapOvr>
    <a:masterClrMapping/>
  </p:clrMapOvr>
  <mc:AlternateContent xmlns:mc="http://schemas.openxmlformats.org/markup-compatibility/2006">
    <mc:Choice xmlns:p14="http://schemas.microsoft.com/office/powerpoint/2010/main" Requires="p14">
      <p:transition spd="slow" p14:dur="2000" advTm="4544"/>
    </mc:Choice>
    <mc:Fallback>
      <p:transition spd="slow" advTm="4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7232-6366-52A3-E6A5-DF446D12B382}"/>
              </a:ext>
            </a:extLst>
          </p:cNvPr>
          <p:cNvSpPr>
            <a:spLocks noGrp="1"/>
          </p:cNvSpPr>
          <p:nvPr>
            <p:ph type="title"/>
          </p:nvPr>
        </p:nvSpPr>
        <p:spPr/>
        <p:txBody>
          <a:bodyPr/>
          <a:lstStyle/>
          <a:p>
            <a:r>
              <a:rPr lang="en-US" dirty="0"/>
              <a:t>7. Summary</a:t>
            </a:r>
          </a:p>
        </p:txBody>
      </p:sp>
      <p:graphicFrame>
        <p:nvGraphicFramePr>
          <p:cNvPr id="7" name="Table 6">
            <a:extLst>
              <a:ext uri="{FF2B5EF4-FFF2-40B4-BE49-F238E27FC236}">
                <a16:creationId xmlns:a16="http://schemas.microsoft.com/office/drawing/2014/main" id="{EF45C859-9DFF-8597-CFE4-277C17EF026F}"/>
              </a:ext>
            </a:extLst>
          </p:cNvPr>
          <p:cNvGraphicFramePr>
            <a:graphicFrameLocks noGrp="1"/>
          </p:cNvGraphicFramePr>
          <p:nvPr>
            <p:extLst>
              <p:ext uri="{D42A27DB-BD31-4B8C-83A1-F6EECF244321}">
                <p14:modId xmlns:p14="http://schemas.microsoft.com/office/powerpoint/2010/main" val="3102067748"/>
              </p:ext>
            </p:extLst>
          </p:nvPr>
        </p:nvGraphicFramePr>
        <p:xfrm>
          <a:off x="580188" y="1871161"/>
          <a:ext cx="10393950" cy="4491577"/>
        </p:xfrm>
        <a:graphic>
          <a:graphicData uri="http://schemas.openxmlformats.org/drawingml/2006/table">
            <a:tbl>
              <a:tblPr firstRow="1" bandRow="1">
                <a:tableStyleId>{93296810-A885-4BE3-A3E7-6D5BEEA58F35}</a:tableStyleId>
              </a:tblPr>
              <a:tblGrid>
                <a:gridCol w="2078790">
                  <a:extLst>
                    <a:ext uri="{9D8B030D-6E8A-4147-A177-3AD203B41FA5}">
                      <a16:colId xmlns:a16="http://schemas.microsoft.com/office/drawing/2014/main" val="1006919074"/>
                    </a:ext>
                  </a:extLst>
                </a:gridCol>
                <a:gridCol w="2078790">
                  <a:extLst>
                    <a:ext uri="{9D8B030D-6E8A-4147-A177-3AD203B41FA5}">
                      <a16:colId xmlns:a16="http://schemas.microsoft.com/office/drawing/2014/main" val="1572230767"/>
                    </a:ext>
                  </a:extLst>
                </a:gridCol>
                <a:gridCol w="2078790">
                  <a:extLst>
                    <a:ext uri="{9D8B030D-6E8A-4147-A177-3AD203B41FA5}">
                      <a16:colId xmlns:a16="http://schemas.microsoft.com/office/drawing/2014/main" val="552450237"/>
                    </a:ext>
                  </a:extLst>
                </a:gridCol>
                <a:gridCol w="2078790">
                  <a:extLst>
                    <a:ext uri="{9D8B030D-6E8A-4147-A177-3AD203B41FA5}">
                      <a16:colId xmlns:a16="http://schemas.microsoft.com/office/drawing/2014/main" val="3226767695"/>
                    </a:ext>
                  </a:extLst>
                </a:gridCol>
                <a:gridCol w="2078790">
                  <a:extLst>
                    <a:ext uri="{9D8B030D-6E8A-4147-A177-3AD203B41FA5}">
                      <a16:colId xmlns:a16="http://schemas.microsoft.com/office/drawing/2014/main" val="441155094"/>
                    </a:ext>
                  </a:extLst>
                </a:gridCol>
              </a:tblGrid>
              <a:tr h="519395">
                <a:tc>
                  <a:txBody>
                    <a:bodyPr/>
                    <a:lstStyle/>
                    <a:p>
                      <a:pPr algn="ctr"/>
                      <a:endParaRPr lang="en-US" dirty="0"/>
                    </a:p>
                  </a:txBody>
                  <a:tcPr/>
                </a:tc>
                <a:tc>
                  <a:txBody>
                    <a:bodyPr/>
                    <a:lstStyle/>
                    <a:p>
                      <a:pPr algn="ctr"/>
                      <a:r>
                        <a:rPr lang="en-US" dirty="0"/>
                        <a:t>Decision Tree</a:t>
                      </a:r>
                    </a:p>
                  </a:txBody>
                  <a:tcPr/>
                </a:tc>
                <a:tc>
                  <a:txBody>
                    <a:bodyPr/>
                    <a:lstStyle/>
                    <a:p>
                      <a:pPr algn="ctr"/>
                      <a:r>
                        <a:rPr lang="en-US" dirty="0"/>
                        <a:t>Random Forest</a:t>
                      </a:r>
                    </a:p>
                  </a:txBody>
                  <a:tcPr/>
                </a:tc>
                <a:tc>
                  <a:txBody>
                    <a:bodyPr/>
                    <a:lstStyle/>
                    <a:p>
                      <a:pPr algn="ctr"/>
                      <a:r>
                        <a:rPr lang="en-US" dirty="0"/>
                        <a:t>Logistic Regression</a:t>
                      </a:r>
                    </a:p>
                  </a:txBody>
                  <a:tcPr/>
                </a:tc>
                <a:tc>
                  <a:txBody>
                    <a:bodyPr/>
                    <a:lstStyle/>
                    <a:p>
                      <a:pPr algn="ctr"/>
                      <a:r>
                        <a:rPr lang="en-US" dirty="0"/>
                        <a:t>Ensemble model (Bagging)</a:t>
                      </a:r>
                    </a:p>
                  </a:txBody>
                  <a:tcPr/>
                </a:tc>
                <a:extLst>
                  <a:ext uri="{0D108BD9-81ED-4DB2-BD59-A6C34878D82A}">
                    <a16:rowId xmlns:a16="http://schemas.microsoft.com/office/drawing/2014/main" val="2008340330"/>
                  </a:ext>
                </a:extLst>
              </a:tr>
              <a:tr h="519395">
                <a:tc>
                  <a:txBody>
                    <a:bodyPr/>
                    <a:lstStyle/>
                    <a:p>
                      <a:pPr algn="ctr"/>
                      <a:r>
                        <a:rPr lang="en-US" dirty="0"/>
                        <a:t>Accuracy Score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0.709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0.794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0.726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0.719</a:t>
                      </a:r>
                    </a:p>
                  </a:txBody>
                  <a:tcPr/>
                </a:tc>
                <a:extLst>
                  <a:ext uri="{0D108BD9-81ED-4DB2-BD59-A6C34878D82A}">
                    <a16:rowId xmlns:a16="http://schemas.microsoft.com/office/drawing/2014/main" val="631432065"/>
                  </a:ext>
                </a:extLst>
              </a:tr>
              <a:tr h="519395">
                <a:tc>
                  <a:txBody>
                    <a:bodyPr/>
                    <a:lstStyle/>
                    <a:p>
                      <a:pPr algn="ctr"/>
                      <a:r>
                        <a:rPr lang="en-US" dirty="0"/>
                        <a:t>ROC Score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0.699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0.730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0.731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0.729</a:t>
                      </a:r>
                    </a:p>
                  </a:txBody>
                  <a:tcPr/>
                </a:tc>
                <a:extLst>
                  <a:ext uri="{0D108BD9-81ED-4DB2-BD59-A6C34878D82A}">
                    <a16:rowId xmlns:a16="http://schemas.microsoft.com/office/drawing/2014/main" val="5356626"/>
                  </a:ext>
                </a:extLst>
              </a:tr>
              <a:tr h="5193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number of errors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5677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(FP: 406, FN: </a:t>
                      </a:r>
                      <a:r>
                        <a:rPr lang="en-US" sz="1800" kern="1200" dirty="0">
                          <a:solidFill>
                            <a:srgbClr val="FF0000"/>
                          </a:solidFill>
                          <a:effectLst/>
                          <a:latin typeface="+mn-lt"/>
                          <a:ea typeface="+mn-ea"/>
                          <a:cs typeface="+mn-cs"/>
                        </a:rPr>
                        <a:t>5271</a:t>
                      </a:r>
                      <a:r>
                        <a:rPr lang="en-US" sz="1800" kern="1200" dirty="0">
                          <a:solidFill>
                            <a:schemeClr val="dk1"/>
                          </a:solidFill>
                          <a:effectLst/>
                          <a:latin typeface="+mn-lt"/>
                          <a:ea typeface="+mn-ea"/>
                          <a:cs typeface="+mn-cs"/>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5400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(FP: 340, FN: </a:t>
                      </a:r>
                      <a:r>
                        <a:rPr lang="en-US" sz="1800" kern="1200" dirty="0">
                          <a:solidFill>
                            <a:srgbClr val="FF0000"/>
                          </a:solidFill>
                          <a:effectLst/>
                          <a:latin typeface="+mn-lt"/>
                          <a:ea typeface="+mn-ea"/>
                          <a:cs typeface="+mn-cs"/>
                        </a:rPr>
                        <a:t>5060</a:t>
                      </a:r>
                      <a:r>
                        <a:rPr lang="en-US" sz="1800" kern="1200" dirty="0">
                          <a:solidFill>
                            <a:schemeClr val="dk1"/>
                          </a:solidFill>
                          <a:effectLst/>
                          <a:latin typeface="+mn-lt"/>
                          <a:ea typeface="+mn-ea"/>
                          <a:cs typeface="+mn-cs"/>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5339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(FP: 342, FN: </a:t>
                      </a:r>
                      <a:r>
                        <a:rPr lang="en-US" sz="1800" kern="1200" dirty="0">
                          <a:solidFill>
                            <a:srgbClr val="FF0000"/>
                          </a:solidFill>
                          <a:effectLst/>
                          <a:latin typeface="+mn-lt"/>
                          <a:ea typeface="+mn-ea"/>
                          <a:cs typeface="+mn-cs"/>
                        </a:rPr>
                        <a:t>4997</a:t>
                      </a:r>
                      <a:r>
                        <a:rPr lang="en-US" sz="1800" kern="1200" dirty="0">
                          <a:solidFill>
                            <a:schemeClr val="dk1"/>
                          </a:solidFill>
                          <a:effectLst/>
                          <a:latin typeface="+mn-lt"/>
                          <a:ea typeface="+mn-ea"/>
                          <a:cs typeface="+mn-cs"/>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5402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(FP: 343, FN: </a:t>
                      </a:r>
                      <a:r>
                        <a:rPr lang="en-US" sz="1800" kern="1200" dirty="0">
                          <a:solidFill>
                            <a:srgbClr val="FF0000"/>
                          </a:solidFill>
                          <a:effectLst/>
                          <a:latin typeface="+mn-lt"/>
                          <a:ea typeface="+mn-ea"/>
                          <a:cs typeface="+mn-cs"/>
                        </a:rPr>
                        <a:t>5059</a:t>
                      </a:r>
                      <a:r>
                        <a:rPr lang="en-US" sz="1800" kern="1200" dirty="0">
                          <a:solidFill>
                            <a:schemeClr val="dk1"/>
                          </a:solidFill>
                          <a:effectLst/>
                          <a:latin typeface="+mn-lt"/>
                          <a:ea typeface="+mn-ea"/>
                          <a:cs typeface="+mn-cs"/>
                        </a:rPr>
                        <a:t>)</a:t>
                      </a:r>
                    </a:p>
                  </a:txBody>
                  <a:tcPr/>
                </a:tc>
                <a:extLst>
                  <a:ext uri="{0D108BD9-81ED-4DB2-BD59-A6C34878D82A}">
                    <a16:rowId xmlns:a16="http://schemas.microsoft.com/office/drawing/2014/main" val="3549547871"/>
                  </a:ext>
                </a:extLst>
              </a:tr>
              <a:tr h="98390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Top two important features: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Revolving Utilization Of Unsecured Lines (.62)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Revolving Utilization Of Unsecured Lines (.51)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Revolving Utilization Of Unsecured Lines (3.34)</a:t>
                      </a:r>
                    </a:p>
                  </a:txBody>
                  <a:tcPr/>
                </a:tc>
                <a:tc rowSpan="2">
                  <a:txBody>
                    <a:bodyPr/>
                    <a:lstStyle/>
                    <a:p>
                      <a:pPr algn="ctr"/>
                      <a:endParaRPr lang="en-US" dirty="0"/>
                    </a:p>
                  </a:txBody>
                  <a:tcPr/>
                </a:tc>
                <a:extLst>
                  <a:ext uri="{0D108BD9-81ED-4DB2-BD59-A6C34878D82A}">
                    <a16:rowId xmlns:a16="http://schemas.microsoft.com/office/drawing/2014/main" val="1358073824"/>
                  </a:ext>
                </a:extLst>
              </a:tr>
              <a:tr h="983907">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Debt Ratio (.12)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Debt Ratio (.13)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Debt Ratio (.78)</a:t>
                      </a:r>
                    </a:p>
                  </a:txBody>
                  <a:tcPr/>
                </a:tc>
                <a:tc vMerge="1">
                  <a:txBody>
                    <a:bodyPr/>
                    <a:lstStyle/>
                    <a:p>
                      <a:pPr algn="ctr"/>
                      <a:endParaRPr lang="en-US" dirty="0"/>
                    </a:p>
                  </a:txBody>
                  <a:tcPr/>
                </a:tc>
                <a:extLst>
                  <a:ext uri="{0D108BD9-81ED-4DB2-BD59-A6C34878D82A}">
                    <a16:rowId xmlns:a16="http://schemas.microsoft.com/office/drawing/2014/main" val="4019829990"/>
                  </a:ext>
                </a:extLst>
              </a:tr>
            </a:tbl>
          </a:graphicData>
        </a:graphic>
      </p:graphicFrame>
      <p:sp>
        <p:nvSpPr>
          <p:cNvPr id="9" name="5-Point Star 8">
            <a:extLst>
              <a:ext uri="{FF2B5EF4-FFF2-40B4-BE49-F238E27FC236}">
                <a16:creationId xmlns:a16="http://schemas.microsoft.com/office/drawing/2014/main" id="{7864B97E-9A77-B4E2-1A21-E091A513FC98}"/>
              </a:ext>
            </a:extLst>
          </p:cNvPr>
          <p:cNvSpPr/>
          <p:nvPr/>
        </p:nvSpPr>
        <p:spPr>
          <a:xfrm>
            <a:off x="5458326" y="1142457"/>
            <a:ext cx="637674" cy="548231"/>
          </a:xfrm>
          <a:prstGeom prst="star5">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2" name="Audio 51">
            <a:extLst>
              <a:ext uri="{FF2B5EF4-FFF2-40B4-BE49-F238E27FC236}">
                <a16:creationId xmlns:a16="http://schemas.microsoft.com/office/drawing/2014/main" id="{6B409369-6650-FBB5-4574-BD080ED399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97317165"/>
      </p:ext>
    </p:extLst>
  </p:cSld>
  <p:clrMapOvr>
    <a:masterClrMapping/>
  </p:clrMapOvr>
  <mc:AlternateContent xmlns:mc="http://schemas.openxmlformats.org/markup-compatibility/2006">
    <mc:Choice xmlns:p14="http://schemas.microsoft.com/office/powerpoint/2010/main" Requires="p14">
      <p:transition spd="slow" p14:dur="2000" advTm="101135"/>
    </mc:Choice>
    <mc:Fallback>
      <p:transition spd="slow" advTm="101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8F7F8-2660-29FF-7777-D5C18663B992}"/>
              </a:ext>
            </a:extLst>
          </p:cNvPr>
          <p:cNvSpPr>
            <a:spLocks noGrp="1"/>
          </p:cNvSpPr>
          <p:nvPr>
            <p:ph type="title"/>
          </p:nvPr>
        </p:nvSpPr>
        <p:spPr/>
        <p:txBody>
          <a:bodyPr/>
          <a:lstStyle/>
          <a:p>
            <a:r>
              <a:rPr lang="en-US" dirty="0"/>
              <a:t>Appendix. Data Dictionary</a:t>
            </a:r>
          </a:p>
        </p:txBody>
      </p:sp>
      <p:sp>
        <p:nvSpPr>
          <p:cNvPr id="3" name="Content Placeholder 2">
            <a:extLst>
              <a:ext uri="{FF2B5EF4-FFF2-40B4-BE49-F238E27FC236}">
                <a16:creationId xmlns:a16="http://schemas.microsoft.com/office/drawing/2014/main" id="{85CED2C3-A912-4AD3-227A-413340FFDE79}"/>
              </a:ext>
            </a:extLst>
          </p:cNvPr>
          <p:cNvSpPr>
            <a:spLocks noGrp="1"/>
          </p:cNvSpPr>
          <p:nvPr>
            <p:ph idx="1"/>
          </p:nvPr>
        </p:nvSpPr>
        <p:spPr/>
        <p:txBody>
          <a:bodyPr>
            <a:normAutofit fontScale="62500" lnSpcReduction="20000"/>
          </a:bodyPr>
          <a:lstStyle/>
          <a:p>
            <a:pPr marL="0" indent="0">
              <a:buNone/>
            </a:pPr>
            <a:r>
              <a:rPr lang="en-US" sz="2800" dirty="0">
                <a:effectLst/>
              </a:rPr>
              <a:t>- Revolving Utilization of Unsecured Lines: Total balance on credit cards and personal lines of credit except real estate and no installment debt like car loans divided by the sum of credit limits (percentage)</a:t>
            </a:r>
          </a:p>
          <a:p>
            <a:pPr marL="0" indent="0">
              <a:buNone/>
            </a:pPr>
            <a:r>
              <a:rPr lang="en-US" sz="2800" dirty="0">
                <a:effectLst/>
              </a:rPr>
              <a:t>- age: Age of borrower in years (integer)</a:t>
            </a:r>
          </a:p>
          <a:p>
            <a:pPr marL="0" indent="0">
              <a:buNone/>
            </a:pPr>
            <a:r>
              <a:rPr lang="en-US" sz="2800" dirty="0">
                <a:effectLst/>
              </a:rPr>
              <a:t>- Number of Time 30-59 Days Past Due Not Worse: Number of times borrower has been 30-59 days past due but no worse in the last 2 years.(integer)</a:t>
            </a:r>
          </a:p>
          <a:p>
            <a:pPr marL="0" indent="0">
              <a:buNone/>
            </a:pPr>
            <a:r>
              <a:rPr lang="en-US" sz="2800" dirty="0">
                <a:effectLst/>
              </a:rPr>
              <a:t>- Debt Ratio: Monthly debt payments, alimony, living costs divided by monthly gross income (percentage)</a:t>
            </a:r>
          </a:p>
          <a:p>
            <a:pPr marL="0" indent="0">
              <a:buNone/>
            </a:pPr>
            <a:r>
              <a:rPr lang="en-US" sz="2800" dirty="0">
                <a:effectLst/>
              </a:rPr>
              <a:t>- Monthly Income: Monthly income (real)</a:t>
            </a:r>
          </a:p>
          <a:p>
            <a:pPr marL="0" indent="0">
              <a:buNone/>
            </a:pPr>
            <a:r>
              <a:rPr lang="en-US" sz="2800" dirty="0">
                <a:effectLst/>
              </a:rPr>
              <a:t>- Number of Open Credit Lines and Loans: Number of Open loans (installment like car loan or mortgage) and Lines of credit (e.g. credit cards) (integer)</a:t>
            </a:r>
          </a:p>
          <a:p>
            <a:pPr marL="0" indent="0">
              <a:buNone/>
            </a:pPr>
            <a:r>
              <a:rPr lang="en-US" sz="2800" dirty="0">
                <a:effectLst/>
              </a:rPr>
              <a:t>- Number of Times 90 Days Late: Number of times borrower has been 90 days or more past due. (integer)</a:t>
            </a:r>
          </a:p>
          <a:p>
            <a:pPr marL="0" indent="0">
              <a:buNone/>
            </a:pPr>
            <a:r>
              <a:rPr lang="en-US" sz="2800" dirty="0">
                <a:effectLst/>
              </a:rPr>
              <a:t>- Number Real Estate Loans or Lines: Number of mortgage and real estate loans including home equity lines of credit (integer)</a:t>
            </a:r>
          </a:p>
          <a:p>
            <a:pPr marL="0" indent="0">
              <a:buNone/>
            </a:pPr>
            <a:r>
              <a:rPr lang="en-US" sz="2800" dirty="0">
                <a:effectLst/>
              </a:rPr>
              <a:t>- Number of Time 60-89 Days Past Due Not Worse: Number of times borrower has been 60-89 days past due but no worse in the last 2 years. (integer)</a:t>
            </a:r>
          </a:p>
          <a:p>
            <a:pPr marL="0" indent="0">
              <a:buNone/>
            </a:pPr>
            <a:r>
              <a:rPr lang="en-US" sz="2800" dirty="0">
                <a:effectLst/>
              </a:rPr>
              <a:t>- Number of Dependents: Number of dependents in family excluding themselves (spouse, children etc.) (integer)</a:t>
            </a:r>
          </a:p>
          <a:p>
            <a:endParaRPr lang="en-US" dirty="0"/>
          </a:p>
        </p:txBody>
      </p:sp>
      <p:pic>
        <p:nvPicPr>
          <p:cNvPr id="11" name="Audio 10">
            <a:extLst>
              <a:ext uri="{FF2B5EF4-FFF2-40B4-BE49-F238E27FC236}">
                <a16:creationId xmlns:a16="http://schemas.microsoft.com/office/drawing/2014/main" id="{A0B37961-BA33-C713-55AE-F6BCF40FA0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66127878"/>
      </p:ext>
    </p:extLst>
  </p:cSld>
  <p:clrMapOvr>
    <a:masterClrMapping/>
  </p:clrMapOvr>
  <mc:AlternateContent xmlns:mc="http://schemas.openxmlformats.org/markup-compatibility/2006">
    <mc:Choice xmlns:p14="http://schemas.microsoft.com/office/powerpoint/2010/main" Requires="p14">
      <p:transition spd="slow" p14:dur="2000" advTm="5630"/>
    </mc:Choice>
    <mc:Fallback>
      <p:transition spd="slow" advTm="5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329DDF-8011-92D7-CEE4-76A73FEF15E7}"/>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4000" dirty="0"/>
              <a:t>1. Introduction</a:t>
            </a:r>
            <a:br>
              <a:rPr lang="en-US" sz="4000" dirty="0"/>
            </a:br>
            <a:br>
              <a:rPr lang="en-US" sz="2100" dirty="0"/>
            </a:br>
            <a:r>
              <a:rPr lang="en-US" sz="2100" dirty="0"/>
              <a:t>Financial stability is very important for a bank. A banking system fundamentally relies on debt, having people deposit their money, investing the money, lending the money to economic agents, and taking the interest back later.</a:t>
            </a:r>
            <a:br>
              <a:rPr lang="en-US" sz="2100" dirty="0"/>
            </a:br>
            <a:br>
              <a:rPr lang="en-US" sz="2100" dirty="0"/>
            </a:br>
            <a:r>
              <a:rPr lang="en-US" sz="2100" dirty="0"/>
              <a:t>However, what if debtors cannot repay the money? A bank will be financially in danger. Hence, it is important </a:t>
            </a:r>
            <a:r>
              <a:rPr lang="en-US" sz="2100" b="1" dirty="0"/>
              <a:t>to predict if a potential debtor can repay it before banks lend the money.</a:t>
            </a:r>
            <a:endParaRPr lang="en-US" sz="2100" dirty="0"/>
          </a:p>
        </p:txBody>
      </p:sp>
      <p:pic>
        <p:nvPicPr>
          <p:cNvPr id="27" name="Picture 26">
            <a:extLst>
              <a:ext uri="{FF2B5EF4-FFF2-40B4-BE49-F238E27FC236}">
                <a16:creationId xmlns:a16="http://schemas.microsoft.com/office/drawing/2014/main" id="{4AF65A72-D0FF-E484-C3FA-261C003C84CC}"/>
              </a:ext>
            </a:extLst>
          </p:cNvPr>
          <p:cNvPicPr>
            <a:picLocks noChangeAspect="1"/>
          </p:cNvPicPr>
          <p:nvPr/>
        </p:nvPicPr>
        <p:blipFill rotWithShape="1">
          <a:blip r:embed="rId5"/>
          <a:srcRect l="37983" r="1310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14" name="Audio 13">
            <a:extLst>
              <a:ext uri="{FF2B5EF4-FFF2-40B4-BE49-F238E27FC236}">
                <a16:creationId xmlns:a16="http://schemas.microsoft.com/office/drawing/2014/main" id="{414CD7E1-D731-C571-06C9-7349782891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09903561"/>
      </p:ext>
    </p:extLst>
  </p:cSld>
  <p:clrMapOvr>
    <a:masterClrMapping/>
  </p:clrMapOvr>
  <mc:AlternateContent xmlns:mc="http://schemas.openxmlformats.org/markup-compatibility/2006">
    <mc:Choice xmlns:p14="http://schemas.microsoft.com/office/powerpoint/2010/main" Requires="p14">
      <p:transition spd="slow" p14:dur="2000" advTm="22976"/>
    </mc:Choice>
    <mc:Fallback>
      <p:transition spd="slow" advTm="22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C0A00AF7-C16E-C6DB-393B-CE21D7C8875B}"/>
              </a:ext>
            </a:extLst>
          </p:cNvPr>
          <p:cNvSpPr>
            <a:spLocks noGrp="1"/>
          </p:cNvSpPr>
          <p:nvPr>
            <p:ph type="title"/>
          </p:nvPr>
        </p:nvSpPr>
        <p:spPr>
          <a:xfrm>
            <a:off x="838200" y="713312"/>
            <a:ext cx="4038600" cy="5431376"/>
          </a:xfrm>
        </p:spPr>
        <p:txBody>
          <a:bodyPr>
            <a:normAutofit/>
          </a:bodyPr>
          <a:lstStyle/>
          <a:p>
            <a:r>
              <a:rPr lang="en-US" dirty="0"/>
              <a:t>2. Goals</a:t>
            </a:r>
          </a:p>
        </p:txBody>
      </p:sp>
      <p:sp>
        <p:nvSpPr>
          <p:cNvPr id="3" name="Content Placeholder 2">
            <a:extLst>
              <a:ext uri="{FF2B5EF4-FFF2-40B4-BE49-F238E27FC236}">
                <a16:creationId xmlns:a16="http://schemas.microsoft.com/office/drawing/2014/main" id="{962D94B2-57F9-5116-054F-07D4F4BD132F}"/>
              </a:ext>
            </a:extLst>
          </p:cNvPr>
          <p:cNvSpPr>
            <a:spLocks noGrp="1"/>
          </p:cNvSpPr>
          <p:nvPr>
            <p:ph idx="1"/>
          </p:nvPr>
        </p:nvSpPr>
        <p:spPr>
          <a:xfrm>
            <a:off x="5816502" y="304238"/>
            <a:ext cx="6154919" cy="6132657"/>
          </a:xfrm>
        </p:spPr>
        <p:txBody>
          <a:bodyPr anchor="ctr">
            <a:normAutofit/>
          </a:bodyPr>
          <a:lstStyle/>
          <a:p>
            <a:pPr marL="0" indent="0">
              <a:buNone/>
            </a:pPr>
            <a:r>
              <a:rPr lang="en-US" sz="1600" dirty="0">
                <a:latin typeface="Helvetica Neue" panose="02000503000000020004" pitchFamily="2" charset="0"/>
              </a:rPr>
              <a:t>W</a:t>
            </a:r>
            <a:r>
              <a:rPr lang="en-US" sz="1600" dirty="0">
                <a:effectLst/>
                <a:latin typeface="Helvetica Neue" panose="02000503000000020004" pitchFamily="2" charset="0"/>
              </a:rPr>
              <a:t>e perform unsupervised and supervised machine learning techniques to predict credit default risk:</a:t>
            </a:r>
          </a:p>
          <a:p>
            <a:r>
              <a:rPr lang="en-US" sz="1600" dirty="0">
                <a:effectLst/>
                <a:latin typeface="Helvetica Neue" panose="02000503000000020004" pitchFamily="2" charset="0"/>
              </a:rPr>
              <a:t>For </a:t>
            </a:r>
            <a:r>
              <a:rPr lang="en-US" sz="1600" b="1" dirty="0">
                <a:effectLst/>
                <a:latin typeface="Helvetica Neue" panose="02000503000000020004" pitchFamily="2" charset="0"/>
              </a:rPr>
              <a:t>unsupervised learning</a:t>
            </a:r>
            <a:r>
              <a:rPr lang="en-US" sz="1600" dirty="0">
                <a:effectLst/>
                <a:latin typeface="Helvetica Neue" panose="02000503000000020004" pitchFamily="2" charset="0"/>
              </a:rPr>
              <a:t>:</a:t>
            </a:r>
          </a:p>
          <a:p>
            <a:pPr>
              <a:buFontTx/>
              <a:buChar char="-"/>
            </a:pPr>
            <a:r>
              <a:rPr lang="en-US" sz="1600" dirty="0">
                <a:effectLst/>
                <a:latin typeface="Helvetica Neue" panose="02000503000000020004" pitchFamily="2" charset="0"/>
              </a:rPr>
              <a:t>We perform dimension reduction with PCA and T-SNE to reduce the data representation to lower dimensions.</a:t>
            </a:r>
          </a:p>
          <a:p>
            <a:pPr>
              <a:buFontTx/>
              <a:buChar char="-"/>
            </a:pPr>
            <a:r>
              <a:rPr lang="en-US" sz="1600" dirty="0">
                <a:latin typeface="Helvetica Neue" panose="02000503000000020004" pitchFamily="2" charset="0"/>
              </a:rPr>
              <a:t>W</a:t>
            </a:r>
            <a:r>
              <a:rPr lang="en-US" sz="1600" dirty="0">
                <a:effectLst/>
                <a:latin typeface="Helvetica Neue" panose="02000503000000020004" pitchFamily="2" charset="0"/>
              </a:rPr>
              <a:t>e visualize data in the new lower feature space with PCA and T-SNE. </a:t>
            </a:r>
          </a:p>
          <a:p>
            <a:pPr marL="0" indent="0">
              <a:buNone/>
            </a:pPr>
            <a:r>
              <a:rPr lang="en-US" sz="1600" dirty="0">
                <a:effectLst/>
                <a:latin typeface="Helvetica Neue" panose="02000503000000020004" pitchFamily="2" charset="0"/>
              </a:rPr>
              <a:t>For </a:t>
            </a:r>
            <a:r>
              <a:rPr lang="en-US" sz="1600" b="1" dirty="0">
                <a:effectLst/>
                <a:latin typeface="Helvetica Neue" panose="02000503000000020004" pitchFamily="2" charset="0"/>
              </a:rPr>
              <a:t>supervised learning</a:t>
            </a:r>
            <a:r>
              <a:rPr lang="en-US" sz="1600" dirty="0">
                <a:effectLst/>
                <a:latin typeface="Helvetica Neue" panose="02000503000000020004" pitchFamily="2" charset="0"/>
              </a:rPr>
              <a:t>:</a:t>
            </a:r>
          </a:p>
          <a:p>
            <a:pPr>
              <a:buFontTx/>
              <a:buChar char="-"/>
            </a:pPr>
            <a:r>
              <a:rPr lang="en-US" sz="1600" dirty="0">
                <a:effectLst/>
                <a:latin typeface="Helvetica Neue" panose="02000503000000020004" pitchFamily="2" charset="0"/>
              </a:rPr>
              <a:t>We train a binary </a:t>
            </a:r>
            <a:r>
              <a:rPr lang="en-US" sz="1600" b="1" dirty="0">
                <a:effectLst/>
                <a:latin typeface="Helvetica Neue" panose="02000503000000020004" pitchFamily="2" charset="0"/>
              </a:rPr>
              <a:t>classifier</a:t>
            </a:r>
            <a:r>
              <a:rPr lang="en-US" sz="1600" dirty="0">
                <a:effectLst/>
                <a:latin typeface="Helvetica Neue" panose="02000503000000020004" pitchFamily="2" charset="0"/>
              </a:rPr>
              <a:t> to predict whether an individual experiences financial distress in the next two years.</a:t>
            </a:r>
          </a:p>
          <a:p>
            <a:pPr>
              <a:buFontTx/>
              <a:buChar char="-"/>
            </a:pPr>
            <a:r>
              <a:rPr lang="en-US" sz="1600" dirty="0">
                <a:effectLst/>
                <a:latin typeface="Helvetica Neue" panose="02000503000000020004" pitchFamily="2" charset="0"/>
              </a:rPr>
              <a:t>We experiment with four different models </a:t>
            </a:r>
          </a:p>
          <a:p>
            <a:pPr marL="342900" indent="-342900">
              <a:buFont typeface="+mj-lt"/>
              <a:buAutoNum type="arabicPeriod"/>
            </a:pPr>
            <a:r>
              <a:rPr lang="en-US" sz="1600" dirty="0">
                <a:latin typeface="Helvetica Neue" panose="02000503000000020004" pitchFamily="2" charset="0"/>
              </a:rPr>
              <a:t>A</a:t>
            </a:r>
            <a:r>
              <a:rPr lang="en-US" sz="1600" dirty="0">
                <a:effectLst/>
                <a:latin typeface="Helvetica Neue" panose="02000503000000020004" pitchFamily="2" charset="0"/>
              </a:rPr>
              <a:t> Decision Tree classifier</a:t>
            </a:r>
            <a:endParaRPr lang="en-US" sz="1600" dirty="0">
              <a:latin typeface="Helvetica Neue" panose="02000503000000020004" pitchFamily="2" charset="0"/>
            </a:endParaRPr>
          </a:p>
          <a:p>
            <a:pPr marL="342900" indent="-342900">
              <a:buFont typeface="+mj-lt"/>
              <a:buAutoNum type="arabicPeriod"/>
            </a:pPr>
            <a:r>
              <a:rPr lang="en-US" sz="1600" dirty="0">
                <a:latin typeface="Helvetica Neue" panose="02000503000000020004" pitchFamily="2" charset="0"/>
              </a:rPr>
              <a:t>A</a:t>
            </a:r>
            <a:r>
              <a:rPr lang="en-US" sz="1600" dirty="0">
                <a:effectLst/>
                <a:latin typeface="Helvetica Neue" panose="02000503000000020004" pitchFamily="2" charset="0"/>
              </a:rPr>
              <a:t> Random Forest classifier</a:t>
            </a:r>
            <a:endParaRPr lang="en-US" sz="1600" dirty="0">
              <a:latin typeface="Helvetica Neue" panose="02000503000000020004" pitchFamily="2" charset="0"/>
            </a:endParaRPr>
          </a:p>
          <a:p>
            <a:pPr marL="342900" indent="-342900">
              <a:buFont typeface="+mj-lt"/>
              <a:buAutoNum type="arabicPeriod"/>
            </a:pPr>
            <a:r>
              <a:rPr lang="en-US" sz="1600" dirty="0">
                <a:latin typeface="Helvetica Neue" panose="02000503000000020004" pitchFamily="2" charset="0"/>
              </a:rPr>
              <a:t>A</a:t>
            </a:r>
            <a:r>
              <a:rPr lang="en-US" sz="1600" dirty="0">
                <a:effectLst/>
                <a:latin typeface="Helvetica Neue" panose="02000503000000020004" pitchFamily="2" charset="0"/>
              </a:rPr>
              <a:t> Logistic Regression classifier </a:t>
            </a:r>
          </a:p>
          <a:p>
            <a:pPr marL="342900" indent="-342900">
              <a:buFont typeface="+mj-lt"/>
              <a:buAutoNum type="arabicPeriod"/>
            </a:pPr>
            <a:r>
              <a:rPr lang="en-US" sz="1600" dirty="0">
                <a:latin typeface="Helvetica Neue" panose="02000503000000020004" pitchFamily="2" charset="0"/>
              </a:rPr>
              <a:t>An</a:t>
            </a:r>
            <a:r>
              <a:rPr lang="en-US" sz="1600" dirty="0">
                <a:effectLst/>
                <a:latin typeface="Helvetica Neue" panose="02000503000000020004" pitchFamily="2" charset="0"/>
              </a:rPr>
              <a:t> </a:t>
            </a:r>
            <a:r>
              <a:rPr lang="en-US" sz="1600" dirty="0">
                <a:latin typeface="Helvetica Neue" panose="02000503000000020004" pitchFamily="2" charset="0"/>
              </a:rPr>
              <a:t>E</a:t>
            </a:r>
            <a:r>
              <a:rPr lang="en-US" sz="1600" dirty="0">
                <a:effectLst/>
                <a:latin typeface="Helvetica Neue" panose="02000503000000020004" pitchFamily="2" charset="0"/>
              </a:rPr>
              <a:t>nsemble model </a:t>
            </a:r>
          </a:p>
          <a:p>
            <a:pPr marL="0" indent="0">
              <a:buNone/>
            </a:pPr>
            <a:r>
              <a:rPr lang="en-US" sz="1600" dirty="0">
                <a:latin typeface="Helvetica Neue" panose="02000503000000020004" pitchFamily="2" charset="0"/>
              </a:rPr>
              <a:t>    </a:t>
            </a:r>
            <a:r>
              <a:rPr lang="en-US" sz="1600" dirty="0">
                <a:effectLst/>
                <a:latin typeface="Helvetica Neue" panose="02000503000000020004" pitchFamily="2" charset="0"/>
              </a:rPr>
              <a:t>and compare their performances.</a:t>
            </a:r>
          </a:p>
          <a:p>
            <a:pPr>
              <a:buFontTx/>
              <a:buChar char="-"/>
            </a:pPr>
            <a:r>
              <a:rPr lang="en-US" sz="1600" dirty="0">
                <a:effectLst/>
                <a:latin typeface="Helvetica Neue" panose="02000503000000020004" pitchFamily="2" charset="0"/>
              </a:rPr>
              <a:t>By interpreting feature coefficients, we extract features that are predictive of credit default risk.</a:t>
            </a:r>
          </a:p>
          <a:p>
            <a:endParaRPr lang="en-US" sz="1600" dirty="0"/>
          </a:p>
        </p:txBody>
      </p:sp>
      <p:pic>
        <p:nvPicPr>
          <p:cNvPr id="23" name="Audio 22">
            <a:extLst>
              <a:ext uri="{FF2B5EF4-FFF2-40B4-BE49-F238E27FC236}">
                <a16:creationId xmlns:a16="http://schemas.microsoft.com/office/drawing/2014/main" id="{07592D4A-5963-AF5B-A59B-90661D76E0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26907252"/>
      </p:ext>
    </p:extLst>
  </p:cSld>
  <p:clrMapOvr>
    <a:masterClrMapping/>
  </p:clrMapOvr>
  <mc:AlternateContent xmlns:mc="http://schemas.openxmlformats.org/markup-compatibility/2006">
    <mc:Choice xmlns:p14="http://schemas.microsoft.com/office/powerpoint/2010/main" Requires="p14">
      <p:transition spd="slow" p14:dur="2000" advTm="57952"/>
    </mc:Choice>
    <mc:Fallback>
      <p:transition spd="slow" advTm="57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FFBEE45-F140-49D5-85EA-C78C2434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99F0A7-1E96-AE47-282F-5CB9740EAE01}"/>
              </a:ext>
            </a:extLst>
          </p:cNvPr>
          <p:cNvSpPr>
            <a:spLocks noGrp="1"/>
          </p:cNvSpPr>
          <p:nvPr>
            <p:ph type="title"/>
          </p:nvPr>
        </p:nvSpPr>
        <p:spPr>
          <a:xfrm>
            <a:off x="738827" y="101444"/>
            <a:ext cx="10515600" cy="1828444"/>
          </a:xfrm>
        </p:spPr>
        <p:txBody>
          <a:bodyPr vert="horz" lIns="91440" tIns="45720" rIns="91440" bIns="45720" rtlCol="0" anchor="ctr">
            <a:normAutofit/>
          </a:bodyPr>
          <a:lstStyle/>
          <a:p>
            <a:r>
              <a:rPr lang="en-US" kern="1200" dirty="0">
                <a:solidFill>
                  <a:schemeClr val="tx1"/>
                </a:solidFill>
                <a:latin typeface="+mj-lt"/>
                <a:ea typeface="+mj-ea"/>
                <a:cs typeface="+mj-cs"/>
              </a:rPr>
              <a:t>3. Data Overview</a:t>
            </a:r>
          </a:p>
        </p:txBody>
      </p:sp>
      <p:sp>
        <p:nvSpPr>
          <p:cNvPr id="5" name="TextBox 4">
            <a:extLst>
              <a:ext uri="{FF2B5EF4-FFF2-40B4-BE49-F238E27FC236}">
                <a16:creationId xmlns:a16="http://schemas.microsoft.com/office/drawing/2014/main" id="{A1C8E9B3-D85A-57CE-1937-FB8542D421C3}"/>
              </a:ext>
            </a:extLst>
          </p:cNvPr>
          <p:cNvSpPr txBox="1"/>
          <p:nvPr/>
        </p:nvSpPr>
        <p:spPr>
          <a:xfrm>
            <a:off x="694735" y="6462786"/>
            <a:ext cx="5164645" cy="293770"/>
          </a:xfrm>
          <a:prstGeom prst="rect">
            <a:avLst/>
          </a:prstGeom>
        </p:spPr>
        <p:txBody>
          <a:bodyPr vert="horz" lIns="91440" tIns="45720" rIns="91440" bIns="45720" rtlCol="0">
            <a:normAutofit fontScale="47500" lnSpcReduction="20000"/>
          </a:bodyPr>
          <a:lstStyle/>
          <a:p>
            <a:pPr indent="-228600">
              <a:lnSpc>
                <a:spcPct val="90000"/>
              </a:lnSpc>
              <a:spcAft>
                <a:spcPts val="600"/>
              </a:spcAft>
              <a:buFont typeface="Arial" panose="020B0604020202020204" pitchFamily="34" charset="0"/>
              <a:buChar char="•"/>
            </a:pPr>
            <a:r>
              <a:rPr lang="en-US" sz="2000" dirty="0"/>
              <a:t>Data source: https://</a:t>
            </a:r>
            <a:r>
              <a:rPr lang="en-US" sz="2000" dirty="0" err="1"/>
              <a:t>www.kaggle.com</a:t>
            </a:r>
            <a:r>
              <a:rPr lang="en-US" sz="2000" dirty="0"/>
              <a:t>/competitions/</a:t>
            </a:r>
            <a:r>
              <a:rPr lang="en-US" sz="2000" dirty="0" err="1"/>
              <a:t>GiveMeSomeCredit</a:t>
            </a:r>
            <a:r>
              <a:rPr lang="en-US" sz="2000" dirty="0"/>
              <a:t>/overview</a:t>
            </a:r>
          </a:p>
        </p:txBody>
      </p:sp>
      <p:sp>
        <p:nvSpPr>
          <p:cNvPr id="8" name="Oval 7">
            <a:extLst>
              <a:ext uri="{FF2B5EF4-FFF2-40B4-BE49-F238E27FC236}">
                <a16:creationId xmlns:a16="http://schemas.microsoft.com/office/drawing/2014/main" id="{551B74B9-A33E-0FA8-97C3-66F0D2D92A6E}"/>
              </a:ext>
            </a:extLst>
          </p:cNvPr>
          <p:cNvSpPr/>
          <p:nvPr/>
        </p:nvSpPr>
        <p:spPr>
          <a:xfrm>
            <a:off x="7037178" y="296032"/>
            <a:ext cx="2923673" cy="143926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150,000 individual credit data </a:t>
            </a:r>
          </a:p>
        </p:txBody>
      </p:sp>
      <p:sp>
        <p:nvSpPr>
          <p:cNvPr id="9" name="Rounded Rectangle 8">
            <a:extLst>
              <a:ext uri="{FF2B5EF4-FFF2-40B4-BE49-F238E27FC236}">
                <a16:creationId xmlns:a16="http://schemas.microsoft.com/office/drawing/2014/main" id="{70424DDE-7497-169B-0727-86DF997CD8C8}"/>
              </a:ext>
            </a:extLst>
          </p:cNvPr>
          <p:cNvSpPr/>
          <p:nvPr/>
        </p:nvSpPr>
        <p:spPr>
          <a:xfrm>
            <a:off x="937573" y="1455849"/>
            <a:ext cx="2960253" cy="94807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effectLst/>
              </a:rPr>
              <a:t>Target Variable:</a:t>
            </a:r>
          </a:p>
          <a:p>
            <a:pPr algn="ctr"/>
            <a:r>
              <a:rPr lang="en-US" sz="1800" dirty="0">
                <a:effectLst/>
              </a:rPr>
              <a:t>SeriousDlqin2yrs</a:t>
            </a:r>
          </a:p>
        </p:txBody>
      </p:sp>
      <p:sp>
        <p:nvSpPr>
          <p:cNvPr id="15" name="Oval 14">
            <a:extLst>
              <a:ext uri="{FF2B5EF4-FFF2-40B4-BE49-F238E27FC236}">
                <a16:creationId xmlns:a16="http://schemas.microsoft.com/office/drawing/2014/main" id="{D2640590-1B5C-B51F-8A97-5C5EC02AAEF4}"/>
              </a:ext>
            </a:extLst>
          </p:cNvPr>
          <p:cNvSpPr/>
          <p:nvPr/>
        </p:nvSpPr>
        <p:spPr>
          <a:xfrm>
            <a:off x="974153" y="2593574"/>
            <a:ext cx="2923673" cy="143926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Potential Credit Default risk</a:t>
            </a:r>
          </a:p>
          <a:p>
            <a:pPr algn="ctr"/>
            <a:r>
              <a:rPr lang="en-US" dirty="0"/>
              <a:t>(1)</a:t>
            </a:r>
          </a:p>
        </p:txBody>
      </p:sp>
      <p:sp>
        <p:nvSpPr>
          <p:cNvPr id="16" name="Oval 15">
            <a:extLst>
              <a:ext uri="{FF2B5EF4-FFF2-40B4-BE49-F238E27FC236}">
                <a16:creationId xmlns:a16="http://schemas.microsoft.com/office/drawing/2014/main" id="{55BF723A-53EC-04F5-2BE2-9BC60B42579F}"/>
              </a:ext>
            </a:extLst>
          </p:cNvPr>
          <p:cNvSpPr/>
          <p:nvPr/>
        </p:nvSpPr>
        <p:spPr>
          <a:xfrm>
            <a:off x="974153" y="4454074"/>
            <a:ext cx="2923673" cy="143926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Potential Credit Default risk</a:t>
            </a:r>
          </a:p>
          <a:p>
            <a:pPr algn="ctr"/>
            <a:r>
              <a:rPr lang="en-US" dirty="0"/>
              <a:t>(0)</a:t>
            </a:r>
          </a:p>
        </p:txBody>
      </p:sp>
      <p:sp>
        <p:nvSpPr>
          <p:cNvPr id="17" name="Right Arrow 16">
            <a:extLst>
              <a:ext uri="{FF2B5EF4-FFF2-40B4-BE49-F238E27FC236}">
                <a16:creationId xmlns:a16="http://schemas.microsoft.com/office/drawing/2014/main" id="{3EEA1C53-59AB-E512-FDEB-8A5524CDBDEF}"/>
              </a:ext>
            </a:extLst>
          </p:cNvPr>
          <p:cNvSpPr/>
          <p:nvPr/>
        </p:nvSpPr>
        <p:spPr>
          <a:xfrm rot="10078184">
            <a:off x="4073410" y="4525186"/>
            <a:ext cx="2110388" cy="5082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08958607-D01E-BD05-5E06-F8844EA166A7}"/>
              </a:ext>
            </a:extLst>
          </p:cNvPr>
          <p:cNvSpPr/>
          <p:nvPr/>
        </p:nvSpPr>
        <p:spPr>
          <a:xfrm rot="11188067">
            <a:off x="4073410" y="3262105"/>
            <a:ext cx="2110388" cy="5082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0" name="TextBox 5">
            <a:extLst>
              <a:ext uri="{FF2B5EF4-FFF2-40B4-BE49-F238E27FC236}">
                <a16:creationId xmlns:a16="http://schemas.microsoft.com/office/drawing/2014/main" id="{99A6B837-936E-C46B-A733-8A257994CF98}"/>
              </a:ext>
            </a:extLst>
          </p:cNvPr>
          <p:cNvGraphicFramePr/>
          <p:nvPr/>
        </p:nvGraphicFramePr>
        <p:xfrm>
          <a:off x="6449816" y="1929887"/>
          <a:ext cx="5543438" cy="44843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9" name="Audio 28">
            <a:extLst>
              <a:ext uri="{FF2B5EF4-FFF2-40B4-BE49-F238E27FC236}">
                <a16:creationId xmlns:a16="http://schemas.microsoft.com/office/drawing/2014/main" id="{38800C28-9C1C-8E7E-E3C9-A6BA7B3E846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48845791"/>
      </p:ext>
    </p:extLst>
  </p:cSld>
  <p:clrMapOvr>
    <a:masterClrMapping/>
  </p:clrMapOvr>
  <mc:AlternateContent xmlns:mc="http://schemas.openxmlformats.org/markup-compatibility/2006">
    <mc:Choice xmlns:p14="http://schemas.microsoft.com/office/powerpoint/2010/main" Requires="p14">
      <p:transition spd="slow" p14:dur="2000" advTm="23030"/>
    </mc:Choice>
    <mc:Fallback>
      <p:transition spd="slow" advTm="23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2039E83-CA3F-8DB8-2AAF-017E6648042B}"/>
              </a:ext>
            </a:extLst>
          </p:cNvPr>
          <p:cNvSpPr>
            <a:spLocks noGrp="1"/>
          </p:cNvSpPr>
          <p:nvPr>
            <p:ph type="title"/>
          </p:nvPr>
        </p:nvSpPr>
        <p:spPr>
          <a:xfrm>
            <a:off x="838200" y="141817"/>
            <a:ext cx="3888526" cy="1800526"/>
          </a:xfrm>
        </p:spPr>
        <p:txBody>
          <a:bodyPr>
            <a:normAutofit/>
          </a:bodyPr>
          <a:lstStyle/>
          <a:p>
            <a:r>
              <a:rPr lang="en-US" dirty="0"/>
              <a:t>4. Data Cleaning</a:t>
            </a:r>
          </a:p>
        </p:txBody>
      </p:sp>
      <p:sp>
        <p:nvSpPr>
          <p:cNvPr id="13" name="Content Placeholder 12">
            <a:extLst>
              <a:ext uri="{FF2B5EF4-FFF2-40B4-BE49-F238E27FC236}">
                <a16:creationId xmlns:a16="http://schemas.microsoft.com/office/drawing/2014/main" id="{B91F0D9D-3386-DC1C-9F28-BF84C736159E}"/>
              </a:ext>
            </a:extLst>
          </p:cNvPr>
          <p:cNvSpPr>
            <a:spLocks noGrp="1"/>
          </p:cNvSpPr>
          <p:nvPr>
            <p:ph idx="1"/>
          </p:nvPr>
        </p:nvSpPr>
        <p:spPr>
          <a:xfrm>
            <a:off x="838200" y="1564602"/>
            <a:ext cx="4070683" cy="3553581"/>
          </a:xfrm>
        </p:spPr>
        <p:txBody>
          <a:bodyPr>
            <a:normAutofit/>
          </a:bodyPr>
          <a:lstStyle/>
          <a:p>
            <a:pPr marL="457200" indent="-457200">
              <a:buAutoNum type="arabicPeriod"/>
            </a:pPr>
            <a:r>
              <a:rPr lang="en-US" sz="2000" dirty="0"/>
              <a:t>Remove outliers</a:t>
            </a:r>
          </a:p>
          <a:p>
            <a:pPr marL="457200" indent="-457200">
              <a:buAutoNum type="arabicPeriod"/>
            </a:pPr>
            <a:r>
              <a:rPr lang="en-US" sz="2000" dirty="0"/>
              <a:t>Remove columns not useful</a:t>
            </a:r>
          </a:p>
          <a:p>
            <a:pPr marL="457200" indent="-457200">
              <a:buAutoNum type="arabicPeriod"/>
            </a:pPr>
            <a:r>
              <a:rPr lang="en-US" sz="2000" dirty="0"/>
              <a:t>Feature scaling- Normalization</a:t>
            </a:r>
          </a:p>
          <a:p>
            <a:pPr marL="457200" indent="-457200">
              <a:buAutoNum type="arabicPeriod"/>
            </a:pPr>
            <a:r>
              <a:rPr lang="en-US" sz="2000" dirty="0"/>
              <a:t>Balance the dataset</a:t>
            </a:r>
          </a:p>
        </p:txBody>
      </p:sp>
      <p:sp>
        <p:nvSpPr>
          <p:cNvPr id="3" name="TextBox 2">
            <a:extLst>
              <a:ext uri="{FF2B5EF4-FFF2-40B4-BE49-F238E27FC236}">
                <a16:creationId xmlns:a16="http://schemas.microsoft.com/office/drawing/2014/main" id="{EAE3A720-3B46-1EFE-B99A-FA6787F7A3E2}"/>
              </a:ext>
            </a:extLst>
          </p:cNvPr>
          <p:cNvSpPr txBox="1"/>
          <p:nvPr/>
        </p:nvSpPr>
        <p:spPr>
          <a:xfrm>
            <a:off x="6969428" y="1005915"/>
            <a:ext cx="5219523" cy="1615827"/>
          </a:xfrm>
          <a:prstGeom prst="rect">
            <a:avLst/>
          </a:prstGeom>
          <a:noFill/>
        </p:spPr>
        <p:txBody>
          <a:bodyPr wrap="square" rtlCol="0">
            <a:spAutoFit/>
          </a:bodyPr>
          <a:lstStyle/>
          <a:p>
            <a:pPr algn="ctr"/>
            <a:r>
              <a:rPr lang="en-US" dirty="0"/>
              <a:t>Results</a:t>
            </a:r>
          </a:p>
          <a:p>
            <a:pPr marL="342900" indent="-342900">
              <a:buAutoNum type="arabicPeriod"/>
            </a:pPr>
            <a:r>
              <a:rPr lang="en-US" dirty="0"/>
              <a:t>150,000 -&gt; 97,521 datapoints</a:t>
            </a:r>
          </a:p>
          <a:p>
            <a:pPr marL="342900" indent="-342900">
              <a:buAutoNum type="arabicPeriod"/>
            </a:pPr>
            <a:r>
              <a:rPr lang="en-US" b="1" dirty="0"/>
              <a:t>Dropped 3 variables</a:t>
            </a:r>
            <a:r>
              <a:rPr lang="en-US" dirty="0"/>
              <a:t>:</a:t>
            </a:r>
          </a:p>
          <a:p>
            <a:pPr marL="285750" indent="-285750">
              <a:buFont typeface="Arial" panose="020B0604020202020204" pitchFamily="34" charset="0"/>
              <a:buChar char="•"/>
            </a:pPr>
            <a:r>
              <a:rPr lang="en-US" sz="1500" dirty="0"/>
              <a:t>Number Of Time 30-59 Days Past Due Not Worse</a:t>
            </a:r>
          </a:p>
          <a:p>
            <a:pPr marL="285750" indent="-285750">
              <a:buFont typeface="Arial" panose="020B0604020202020204" pitchFamily="34" charset="0"/>
              <a:buChar char="•"/>
            </a:pPr>
            <a:r>
              <a:rPr lang="en-US" sz="1500" dirty="0"/>
              <a:t>Number of Time 60-89 Days Past Due Not Worse</a:t>
            </a:r>
          </a:p>
          <a:p>
            <a:pPr marL="285750" indent="-285750">
              <a:buFont typeface="Arial" panose="020B0604020202020204" pitchFamily="34" charset="0"/>
              <a:buChar char="•"/>
            </a:pPr>
            <a:r>
              <a:rPr lang="en-US" sz="1500" dirty="0"/>
              <a:t>Number of Times 90 Days Late</a:t>
            </a:r>
            <a:endParaRPr lang="en-US" dirty="0"/>
          </a:p>
        </p:txBody>
      </p:sp>
      <p:sp>
        <p:nvSpPr>
          <p:cNvPr id="4" name="Right Arrow 3">
            <a:extLst>
              <a:ext uri="{FF2B5EF4-FFF2-40B4-BE49-F238E27FC236}">
                <a16:creationId xmlns:a16="http://schemas.microsoft.com/office/drawing/2014/main" id="{68D30A07-E95D-135C-1956-CDE9C197BA6C}"/>
              </a:ext>
            </a:extLst>
          </p:cNvPr>
          <p:cNvSpPr/>
          <p:nvPr/>
        </p:nvSpPr>
        <p:spPr>
          <a:xfrm>
            <a:off x="4857155" y="1875412"/>
            <a:ext cx="1723659" cy="3609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8" descr="A graph with a red and blue rectangle&#10;&#10;Description automatically generated">
            <a:extLst>
              <a:ext uri="{FF2B5EF4-FFF2-40B4-BE49-F238E27FC236}">
                <a16:creationId xmlns:a16="http://schemas.microsoft.com/office/drawing/2014/main" id="{99FB10E1-222D-B47F-19A7-57FBD06F5D9F}"/>
              </a:ext>
            </a:extLst>
          </p:cNvPr>
          <p:cNvPicPr>
            <a:picLocks noChangeAspect="1"/>
          </p:cNvPicPr>
          <p:nvPr/>
        </p:nvPicPr>
        <p:blipFill>
          <a:blip r:embed="rId5"/>
          <a:stretch>
            <a:fillRect/>
          </a:stretch>
        </p:blipFill>
        <p:spPr>
          <a:xfrm>
            <a:off x="4226330" y="3109665"/>
            <a:ext cx="4400723" cy="3553582"/>
          </a:xfrm>
          <a:prstGeom prst="rect">
            <a:avLst/>
          </a:prstGeom>
        </p:spPr>
      </p:pic>
      <p:pic>
        <p:nvPicPr>
          <p:cNvPr id="11" name="Picture 10">
            <a:extLst>
              <a:ext uri="{FF2B5EF4-FFF2-40B4-BE49-F238E27FC236}">
                <a16:creationId xmlns:a16="http://schemas.microsoft.com/office/drawing/2014/main" id="{6C962311-49C7-407B-688E-C4316F33D5C9}"/>
              </a:ext>
            </a:extLst>
          </p:cNvPr>
          <p:cNvPicPr>
            <a:picLocks noChangeAspect="1"/>
          </p:cNvPicPr>
          <p:nvPr/>
        </p:nvPicPr>
        <p:blipFill>
          <a:blip r:embed="rId6"/>
          <a:stretch>
            <a:fillRect/>
          </a:stretch>
        </p:blipFill>
        <p:spPr>
          <a:xfrm>
            <a:off x="9430083" y="4657954"/>
            <a:ext cx="2679700" cy="444500"/>
          </a:xfrm>
          <a:prstGeom prst="rect">
            <a:avLst/>
          </a:prstGeom>
        </p:spPr>
      </p:pic>
      <p:sp>
        <p:nvSpPr>
          <p:cNvPr id="12" name="Right Arrow 11">
            <a:extLst>
              <a:ext uri="{FF2B5EF4-FFF2-40B4-BE49-F238E27FC236}">
                <a16:creationId xmlns:a16="http://schemas.microsoft.com/office/drawing/2014/main" id="{9C0FFECE-3904-DE29-65EA-D9653671993C}"/>
              </a:ext>
            </a:extLst>
          </p:cNvPr>
          <p:cNvSpPr/>
          <p:nvPr/>
        </p:nvSpPr>
        <p:spPr>
          <a:xfrm>
            <a:off x="8662338" y="4705982"/>
            <a:ext cx="688577" cy="360947"/>
          </a:xfrm>
          <a:prstGeom prst="rightArrow">
            <a:avLst>
              <a:gd name="adj1" fmla="val 36667"/>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Audio 24">
            <a:extLst>
              <a:ext uri="{FF2B5EF4-FFF2-40B4-BE49-F238E27FC236}">
                <a16:creationId xmlns:a16="http://schemas.microsoft.com/office/drawing/2014/main" id="{0802C60C-0122-0580-B118-C9A5A261B62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20799234"/>
      </p:ext>
    </p:extLst>
  </p:cSld>
  <p:clrMapOvr>
    <a:masterClrMapping/>
  </p:clrMapOvr>
  <mc:AlternateContent xmlns:mc="http://schemas.openxmlformats.org/markup-compatibility/2006">
    <mc:Choice xmlns:p14="http://schemas.microsoft.com/office/powerpoint/2010/main" Requires="p14">
      <p:transition spd="slow" p14:dur="2000" advTm="55246"/>
    </mc:Choice>
    <mc:Fallback>
      <p:transition spd="slow" advTm="55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1" name="Content Placeholder 10" descr="A screenshot of a graph&#10;&#10;Description automatically generated">
            <a:extLst>
              <a:ext uri="{FF2B5EF4-FFF2-40B4-BE49-F238E27FC236}">
                <a16:creationId xmlns:a16="http://schemas.microsoft.com/office/drawing/2014/main" id="{DCA93D86-A1D8-7F68-62CE-0A15469105FE}"/>
              </a:ext>
            </a:extLst>
          </p:cNvPr>
          <p:cNvPicPr>
            <a:picLocks noGrp="1" noChangeAspect="1"/>
          </p:cNvPicPr>
          <p:nvPr>
            <p:ph idx="1"/>
          </p:nvPr>
        </p:nvPicPr>
        <p:blipFill>
          <a:blip r:embed="rId5"/>
          <a:stretch>
            <a:fillRect/>
          </a:stretch>
        </p:blipFill>
        <p:spPr>
          <a:xfrm>
            <a:off x="-1" y="1050359"/>
            <a:ext cx="7524721" cy="4408214"/>
          </a:xfrm>
        </p:spPr>
      </p:pic>
      <p:graphicFrame>
        <p:nvGraphicFramePr>
          <p:cNvPr id="12" name="Table 11">
            <a:extLst>
              <a:ext uri="{FF2B5EF4-FFF2-40B4-BE49-F238E27FC236}">
                <a16:creationId xmlns:a16="http://schemas.microsoft.com/office/drawing/2014/main" id="{281DD0D4-45E0-FA72-D64A-29AC5E4C5BB5}"/>
              </a:ext>
            </a:extLst>
          </p:cNvPr>
          <p:cNvGraphicFramePr>
            <a:graphicFrameLocks noGrp="1"/>
          </p:cNvGraphicFramePr>
          <p:nvPr>
            <p:extLst>
              <p:ext uri="{D42A27DB-BD31-4B8C-83A1-F6EECF244321}">
                <p14:modId xmlns:p14="http://schemas.microsoft.com/office/powerpoint/2010/main" val="2501013315"/>
              </p:ext>
            </p:extLst>
          </p:nvPr>
        </p:nvGraphicFramePr>
        <p:xfrm>
          <a:off x="7835609" y="540167"/>
          <a:ext cx="4042454" cy="4701838"/>
        </p:xfrm>
        <a:graphic>
          <a:graphicData uri="http://schemas.openxmlformats.org/drawingml/2006/table">
            <a:tbl>
              <a:tblPr firstRow="1" bandRow="1">
                <a:tableStyleId>{5C22544A-7EE6-4342-B048-85BDC9FD1C3A}</a:tableStyleId>
              </a:tblPr>
              <a:tblGrid>
                <a:gridCol w="3149223">
                  <a:extLst>
                    <a:ext uri="{9D8B030D-6E8A-4147-A177-3AD203B41FA5}">
                      <a16:colId xmlns:a16="http://schemas.microsoft.com/office/drawing/2014/main" val="2912300941"/>
                    </a:ext>
                  </a:extLst>
                </a:gridCol>
                <a:gridCol w="893231">
                  <a:extLst>
                    <a:ext uri="{9D8B030D-6E8A-4147-A177-3AD203B41FA5}">
                      <a16:colId xmlns:a16="http://schemas.microsoft.com/office/drawing/2014/main" val="3728527355"/>
                    </a:ext>
                  </a:extLst>
                </a:gridCol>
              </a:tblGrid>
              <a:tr h="367016">
                <a:tc>
                  <a:txBody>
                    <a:bodyPr/>
                    <a:lstStyle/>
                    <a:p>
                      <a:r>
                        <a:rPr lang="en-US" dirty="0"/>
                        <a:t>Features</a:t>
                      </a:r>
                    </a:p>
                  </a:txBody>
                  <a:tcPr/>
                </a:tc>
                <a:tc>
                  <a:txBody>
                    <a:bodyPr/>
                    <a:lstStyle/>
                    <a:p>
                      <a:r>
                        <a:rPr lang="en-US" dirty="0"/>
                        <a:t>Corr</a:t>
                      </a:r>
                    </a:p>
                  </a:txBody>
                  <a:tcPr/>
                </a:tc>
                <a:extLst>
                  <a:ext uri="{0D108BD9-81ED-4DB2-BD59-A6C34878D82A}">
                    <a16:rowId xmlns:a16="http://schemas.microsoft.com/office/drawing/2014/main" val="1377987439"/>
                  </a:ext>
                </a:extLst>
              </a:tr>
              <a:tr h="936858">
                <a:tc>
                  <a:txBody>
                    <a:bodyPr/>
                    <a:lstStyle/>
                    <a:p>
                      <a:pPr lvl="0"/>
                      <a:r>
                        <a:rPr lang="en-US" dirty="0"/>
                        <a:t>Revolving Utilization of Unsecured Lines</a:t>
                      </a:r>
                    </a:p>
                  </a:txBody>
                  <a:tcPr/>
                </a:tc>
                <a:tc>
                  <a:txBody>
                    <a:bodyPr/>
                    <a:lstStyle/>
                    <a:p>
                      <a:r>
                        <a:rPr lang="en-US" dirty="0"/>
                        <a:t>0.47</a:t>
                      </a:r>
                    </a:p>
                  </a:txBody>
                  <a:tcPr/>
                </a:tc>
                <a:extLst>
                  <a:ext uri="{0D108BD9-81ED-4DB2-BD59-A6C34878D82A}">
                    <a16:rowId xmlns:a16="http://schemas.microsoft.com/office/drawing/2014/main" val="276765518"/>
                  </a:ext>
                </a:extLst>
              </a:tr>
              <a:tr h="3549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Age</a:t>
                      </a:r>
                    </a:p>
                  </a:txBody>
                  <a:tcPr/>
                </a:tc>
                <a:tc>
                  <a:txBody>
                    <a:bodyPr/>
                    <a:lstStyle/>
                    <a:p>
                      <a:r>
                        <a:rPr lang="en-US" dirty="0"/>
                        <a:t>-0.2</a:t>
                      </a:r>
                    </a:p>
                  </a:txBody>
                  <a:tcPr/>
                </a:tc>
                <a:extLst>
                  <a:ext uri="{0D108BD9-81ED-4DB2-BD59-A6C34878D82A}">
                    <a16:rowId xmlns:a16="http://schemas.microsoft.com/office/drawing/2014/main" val="1891282746"/>
                  </a:ext>
                </a:extLst>
              </a:tr>
              <a:tr h="3549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Debt Ratio</a:t>
                      </a:r>
                    </a:p>
                  </a:txBody>
                  <a:tcPr/>
                </a:tc>
                <a:tc>
                  <a:txBody>
                    <a:bodyPr/>
                    <a:lstStyle/>
                    <a:p>
                      <a:r>
                        <a:rPr lang="en-US" dirty="0"/>
                        <a:t>0.14</a:t>
                      </a:r>
                    </a:p>
                  </a:txBody>
                  <a:tcPr/>
                </a:tc>
                <a:extLst>
                  <a:ext uri="{0D108BD9-81ED-4DB2-BD59-A6C34878D82A}">
                    <a16:rowId xmlns:a16="http://schemas.microsoft.com/office/drawing/2014/main" val="2777831569"/>
                  </a:ext>
                </a:extLst>
              </a:tr>
              <a:tr h="5044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Monthly Income</a:t>
                      </a:r>
                    </a:p>
                  </a:txBody>
                  <a:tcPr/>
                </a:tc>
                <a:tc>
                  <a:txBody>
                    <a:bodyPr/>
                    <a:lstStyle/>
                    <a:p>
                      <a:r>
                        <a:rPr lang="en-US" dirty="0"/>
                        <a:t>-0.14</a:t>
                      </a:r>
                    </a:p>
                  </a:txBody>
                  <a:tcPr/>
                </a:tc>
                <a:extLst>
                  <a:ext uri="{0D108BD9-81ED-4DB2-BD59-A6C34878D82A}">
                    <a16:rowId xmlns:a16="http://schemas.microsoft.com/office/drawing/2014/main" val="238062465"/>
                  </a:ext>
                </a:extLst>
              </a:tr>
              <a:tr h="9368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Number of Open Credit Lines and Loans </a:t>
                      </a:r>
                    </a:p>
                  </a:txBody>
                  <a:tcPr/>
                </a:tc>
                <a:tc>
                  <a:txBody>
                    <a:bodyPr/>
                    <a:lstStyle/>
                    <a:p>
                      <a:r>
                        <a:rPr lang="en-US" dirty="0"/>
                        <a:t>-0.051</a:t>
                      </a:r>
                    </a:p>
                  </a:txBody>
                  <a:tcPr/>
                </a:tc>
                <a:extLst>
                  <a:ext uri="{0D108BD9-81ED-4DB2-BD59-A6C34878D82A}">
                    <a16:rowId xmlns:a16="http://schemas.microsoft.com/office/drawing/2014/main" val="3986131199"/>
                  </a:ext>
                </a:extLst>
              </a:tr>
              <a:tr h="7206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Number Real Estate Loans or Lines</a:t>
                      </a:r>
                    </a:p>
                  </a:txBody>
                  <a:tcPr/>
                </a:tc>
                <a:tc>
                  <a:txBody>
                    <a:bodyPr/>
                    <a:lstStyle/>
                    <a:p>
                      <a:r>
                        <a:rPr lang="en-US" dirty="0"/>
                        <a:t>-0.036</a:t>
                      </a:r>
                    </a:p>
                  </a:txBody>
                  <a:tcPr/>
                </a:tc>
                <a:extLst>
                  <a:ext uri="{0D108BD9-81ED-4DB2-BD59-A6C34878D82A}">
                    <a16:rowId xmlns:a16="http://schemas.microsoft.com/office/drawing/2014/main" val="2780471264"/>
                  </a:ext>
                </a:extLst>
              </a:tr>
              <a:tr h="5044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Number of Dependents</a:t>
                      </a:r>
                    </a:p>
                  </a:txBody>
                  <a:tcPr/>
                </a:tc>
                <a:tc>
                  <a:txBody>
                    <a:bodyPr/>
                    <a:lstStyle/>
                    <a:p>
                      <a:r>
                        <a:rPr lang="en-US" dirty="0"/>
                        <a:t>0.079</a:t>
                      </a:r>
                    </a:p>
                  </a:txBody>
                  <a:tcPr/>
                </a:tc>
                <a:extLst>
                  <a:ext uri="{0D108BD9-81ED-4DB2-BD59-A6C34878D82A}">
                    <a16:rowId xmlns:a16="http://schemas.microsoft.com/office/drawing/2014/main" val="1714830767"/>
                  </a:ext>
                </a:extLst>
              </a:tr>
            </a:tbl>
          </a:graphicData>
        </a:graphic>
      </p:graphicFrame>
      <p:sp>
        <p:nvSpPr>
          <p:cNvPr id="14" name="Rounded Rectangle 13">
            <a:extLst>
              <a:ext uri="{FF2B5EF4-FFF2-40B4-BE49-F238E27FC236}">
                <a16:creationId xmlns:a16="http://schemas.microsoft.com/office/drawing/2014/main" id="{D5F25354-B605-C004-79E7-59934E72718A}"/>
              </a:ext>
            </a:extLst>
          </p:cNvPr>
          <p:cNvSpPr/>
          <p:nvPr/>
        </p:nvSpPr>
        <p:spPr>
          <a:xfrm>
            <a:off x="1227221" y="132347"/>
            <a:ext cx="4867255" cy="77002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Correlations</a:t>
            </a:r>
          </a:p>
        </p:txBody>
      </p:sp>
      <p:pic>
        <p:nvPicPr>
          <p:cNvPr id="25" name="Audio 24">
            <a:extLst>
              <a:ext uri="{FF2B5EF4-FFF2-40B4-BE49-F238E27FC236}">
                <a16:creationId xmlns:a16="http://schemas.microsoft.com/office/drawing/2014/main" id="{3E13E799-7807-BEA2-7B25-4C6577C364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41911901"/>
      </p:ext>
    </p:extLst>
  </p:cSld>
  <p:clrMapOvr>
    <a:masterClrMapping/>
  </p:clrMapOvr>
  <mc:AlternateContent xmlns:mc="http://schemas.openxmlformats.org/markup-compatibility/2006">
    <mc:Choice xmlns:p14="http://schemas.microsoft.com/office/powerpoint/2010/main" Requires="p14">
      <p:transition spd="slow" p14:dur="2000" advTm="24858"/>
    </mc:Choice>
    <mc:Fallback>
      <p:transition spd="slow" advTm="24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graph showing different colored squares&#10;&#10;Description automatically generated with medium confidence">
            <a:extLst>
              <a:ext uri="{FF2B5EF4-FFF2-40B4-BE49-F238E27FC236}">
                <a16:creationId xmlns:a16="http://schemas.microsoft.com/office/drawing/2014/main" id="{55FB35DE-0653-BAFC-33B0-489241FBEB6F}"/>
              </a:ext>
            </a:extLst>
          </p:cNvPr>
          <p:cNvPicPr>
            <a:picLocks noGrp="1" noChangeAspect="1"/>
          </p:cNvPicPr>
          <p:nvPr>
            <p:ph idx="1"/>
          </p:nvPr>
        </p:nvPicPr>
        <p:blipFill>
          <a:blip r:embed="rId5"/>
          <a:stretch>
            <a:fillRect/>
          </a:stretch>
        </p:blipFill>
        <p:spPr>
          <a:xfrm>
            <a:off x="1852455" y="276727"/>
            <a:ext cx="10223239" cy="2441632"/>
          </a:xfrm>
        </p:spPr>
      </p:pic>
      <p:pic>
        <p:nvPicPr>
          <p:cNvPr id="11" name="Picture 10" descr="A group of graphs showing different colored squares&#10;&#10;Description automatically generated with medium confidence">
            <a:extLst>
              <a:ext uri="{FF2B5EF4-FFF2-40B4-BE49-F238E27FC236}">
                <a16:creationId xmlns:a16="http://schemas.microsoft.com/office/drawing/2014/main" id="{185148E5-BF80-7E5E-4A82-488AF1D47766}"/>
              </a:ext>
            </a:extLst>
          </p:cNvPr>
          <p:cNvPicPr>
            <a:picLocks noChangeAspect="1"/>
          </p:cNvPicPr>
          <p:nvPr/>
        </p:nvPicPr>
        <p:blipFill>
          <a:blip r:embed="rId6"/>
          <a:stretch>
            <a:fillRect/>
          </a:stretch>
        </p:blipFill>
        <p:spPr>
          <a:xfrm>
            <a:off x="4303294" y="2993511"/>
            <a:ext cx="7772400" cy="3864489"/>
          </a:xfrm>
          <a:prstGeom prst="rect">
            <a:avLst/>
          </a:prstGeom>
        </p:spPr>
      </p:pic>
      <p:cxnSp>
        <p:nvCxnSpPr>
          <p:cNvPr id="13" name="Straight Connector 12">
            <a:extLst>
              <a:ext uri="{FF2B5EF4-FFF2-40B4-BE49-F238E27FC236}">
                <a16:creationId xmlns:a16="http://schemas.microsoft.com/office/drawing/2014/main" id="{5C12B868-CA6D-F7E1-4651-0D187869B84E}"/>
              </a:ext>
            </a:extLst>
          </p:cNvPr>
          <p:cNvCxnSpPr>
            <a:cxnSpLocks/>
          </p:cNvCxnSpPr>
          <p:nvPr/>
        </p:nvCxnSpPr>
        <p:spPr>
          <a:xfrm>
            <a:off x="974558" y="2957417"/>
            <a:ext cx="11217442" cy="0"/>
          </a:xfrm>
          <a:prstGeom prst="line">
            <a:avLst/>
          </a:prstGeom>
        </p:spPr>
        <p:style>
          <a:lnRef idx="3">
            <a:schemeClr val="dk1"/>
          </a:lnRef>
          <a:fillRef idx="0">
            <a:schemeClr val="dk1"/>
          </a:fillRef>
          <a:effectRef idx="2">
            <a:schemeClr val="dk1"/>
          </a:effectRef>
          <a:fontRef idx="minor">
            <a:schemeClr val="tx1"/>
          </a:fontRef>
        </p:style>
      </p:cxnSp>
      <p:sp>
        <p:nvSpPr>
          <p:cNvPr id="15" name="Rounded Rectangle 14">
            <a:extLst>
              <a:ext uri="{FF2B5EF4-FFF2-40B4-BE49-F238E27FC236}">
                <a16:creationId xmlns:a16="http://schemas.microsoft.com/office/drawing/2014/main" id="{D5F83E15-BBC8-1AFE-3078-BD41E50F322D}"/>
              </a:ext>
            </a:extLst>
          </p:cNvPr>
          <p:cNvSpPr/>
          <p:nvPr/>
        </p:nvSpPr>
        <p:spPr>
          <a:xfrm>
            <a:off x="68180" y="3671981"/>
            <a:ext cx="1600200" cy="23317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effectLst/>
                <a:latin typeface="Helvetica Neue" panose="02000503000000020004" pitchFamily="2" charset="0"/>
              </a:rPr>
              <a:t>Negative Correlations </a:t>
            </a:r>
          </a:p>
          <a:p>
            <a:pPr algn="ctr"/>
            <a:r>
              <a:rPr lang="en-US" dirty="0">
                <a:effectLst/>
                <a:latin typeface="Helvetica Neue" panose="02000503000000020004" pitchFamily="2" charset="0"/>
              </a:rPr>
              <a:t>(The lower the feature value, the more likely it will be a credit risk)</a:t>
            </a:r>
          </a:p>
        </p:txBody>
      </p:sp>
      <p:sp>
        <p:nvSpPr>
          <p:cNvPr id="16" name="Rounded Rectangle 15">
            <a:extLst>
              <a:ext uri="{FF2B5EF4-FFF2-40B4-BE49-F238E27FC236}">
                <a16:creationId xmlns:a16="http://schemas.microsoft.com/office/drawing/2014/main" id="{DF15DA6E-13E8-C6EA-A4B8-12A3DBA5B71B}"/>
              </a:ext>
            </a:extLst>
          </p:cNvPr>
          <p:cNvSpPr/>
          <p:nvPr/>
        </p:nvSpPr>
        <p:spPr>
          <a:xfrm>
            <a:off x="68180" y="378225"/>
            <a:ext cx="1600200" cy="236419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Helvetica Neue" panose="02000503000000020004" pitchFamily="2" charset="0"/>
              </a:rPr>
              <a:t>Positive</a:t>
            </a:r>
            <a:r>
              <a:rPr lang="en-US" dirty="0">
                <a:effectLst/>
                <a:latin typeface="Helvetica Neue" panose="02000503000000020004" pitchFamily="2" charset="0"/>
              </a:rPr>
              <a:t> Correlations</a:t>
            </a:r>
          </a:p>
          <a:p>
            <a:pPr algn="ctr"/>
            <a:r>
              <a:rPr lang="en-US" dirty="0">
                <a:effectLst/>
                <a:latin typeface="Helvetica Neue" panose="02000503000000020004" pitchFamily="2" charset="0"/>
              </a:rPr>
              <a:t>(The higher the feature value, the more likely it will be a credit risk)</a:t>
            </a:r>
          </a:p>
        </p:txBody>
      </p:sp>
      <p:pic>
        <p:nvPicPr>
          <p:cNvPr id="24" name="Audio 23">
            <a:extLst>
              <a:ext uri="{FF2B5EF4-FFF2-40B4-BE49-F238E27FC236}">
                <a16:creationId xmlns:a16="http://schemas.microsoft.com/office/drawing/2014/main" id="{1ACB8119-CC10-A4AB-DE8E-A55F2CC6A12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76869429"/>
      </p:ext>
    </p:extLst>
  </p:cSld>
  <p:clrMapOvr>
    <a:masterClrMapping/>
  </p:clrMapOvr>
  <mc:AlternateContent xmlns:mc="http://schemas.openxmlformats.org/markup-compatibility/2006">
    <mc:Choice xmlns:p14="http://schemas.microsoft.com/office/powerpoint/2010/main" Requires="p14">
      <p:transition spd="slow" p14:dur="2000" advTm="32412"/>
    </mc:Choice>
    <mc:Fallback>
      <p:transition spd="slow" advTm="32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ACB52F-C816-633F-4A16-B09427E2C455}"/>
              </a:ext>
            </a:extLst>
          </p:cNvPr>
          <p:cNvSpPr>
            <a:spLocks noGrp="1"/>
          </p:cNvSpPr>
          <p:nvPr>
            <p:ph type="title"/>
          </p:nvPr>
        </p:nvSpPr>
        <p:spPr>
          <a:xfrm>
            <a:off x="836675" y="0"/>
            <a:ext cx="10515600" cy="1860400"/>
          </a:xfrm>
        </p:spPr>
        <p:txBody>
          <a:bodyPr vert="horz" lIns="91440" tIns="45720" rIns="91440" bIns="45720" rtlCol="0" anchor="ctr">
            <a:normAutofit/>
          </a:bodyPr>
          <a:lstStyle/>
          <a:p>
            <a:r>
              <a:rPr lang="en-US" kern="1200" dirty="0">
                <a:solidFill>
                  <a:schemeClr val="tx1"/>
                </a:solidFill>
                <a:latin typeface="+mj-lt"/>
                <a:ea typeface="+mj-ea"/>
                <a:cs typeface="+mj-cs"/>
              </a:rPr>
              <a:t>5. Unsupervised learning</a:t>
            </a:r>
          </a:p>
        </p:txBody>
      </p:sp>
      <p:pic>
        <p:nvPicPr>
          <p:cNvPr id="7" name="Picture 6" descr="A graph with a line&#10;&#10;Description automatically generated">
            <a:extLst>
              <a:ext uri="{FF2B5EF4-FFF2-40B4-BE49-F238E27FC236}">
                <a16:creationId xmlns:a16="http://schemas.microsoft.com/office/drawing/2014/main" id="{8E2A1E9E-CC39-3A0F-C624-25D550632570}"/>
              </a:ext>
            </a:extLst>
          </p:cNvPr>
          <p:cNvPicPr>
            <a:picLocks noChangeAspect="1"/>
          </p:cNvPicPr>
          <p:nvPr/>
        </p:nvPicPr>
        <p:blipFill>
          <a:blip r:embed="rId5"/>
          <a:stretch>
            <a:fillRect/>
          </a:stretch>
        </p:blipFill>
        <p:spPr>
          <a:xfrm>
            <a:off x="639275" y="2365285"/>
            <a:ext cx="4912178" cy="3938756"/>
          </a:xfrm>
          <a:prstGeom prst="rect">
            <a:avLst/>
          </a:prstGeom>
        </p:spPr>
      </p:pic>
      <p:pic>
        <p:nvPicPr>
          <p:cNvPr id="9" name="Picture 8" descr="A graph showing different colored dots&#10;&#10;Description automatically generated with medium confidence">
            <a:extLst>
              <a:ext uri="{FF2B5EF4-FFF2-40B4-BE49-F238E27FC236}">
                <a16:creationId xmlns:a16="http://schemas.microsoft.com/office/drawing/2014/main" id="{50B9D1A8-9DE6-EE01-4D55-412FC16DD0B9}"/>
              </a:ext>
            </a:extLst>
          </p:cNvPr>
          <p:cNvPicPr>
            <a:picLocks noChangeAspect="1"/>
          </p:cNvPicPr>
          <p:nvPr/>
        </p:nvPicPr>
        <p:blipFill>
          <a:blip r:embed="rId6"/>
          <a:stretch>
            <a:fillRect/>
          </a:stretch>
        </p:blipFill>
        <p:spPr>
          <a:xfrm>
            <a:off x="6547279" y="2365285"/>
            <a:ext cx="5098712" cy="3938756"/>
          </a:xfrm>
          <a:prstGeom prst="rect">
            <a:avLst/>
          </a:prstGeom>
        </p:spPr>
      </p:pic>
      <p:pic>
        <p:nvPicPr>
          <p:cNvPr id="25" name="Audio 24">
            <a:extLst>
              <a:ext uri="{FF2B5EF4-FFF2-40B4-BE49-F238E27FC236}">
                <a16:creationId xmlns:a16="http://schemas.microsoft.com/office/drawing/2014/main" id="{EE928A00-B33F-BB4A-F8B9-D72A8DF6CFE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01870642"/>
      </p:ext>
    </p:extLst>
  </p:cSld>
  <p:clrMapOvr>
    <a:masterClrMapping/>
  </p:clrMapOvr>
  <mc:AlternateContent xmlns:mc="http://schemas.openxmlformats.org/markup-compatibility/2006">
    <mc:Choice xmlns:p14="http://schemas.microsoft.com/office/powerpoint/2010/main" Requires="p14">
      <p:transition spd="slow" p14:dur="2000" advTm="26304"/>
    </mc:Choice>
    <mc:Fallback>
      <p:transition spd="slow" advTm="26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31A63-E3C0-6D8B-E2F8-ED65E4D9E6A8}"/>
              </a:ext>
            </a:extLst>
          </p:cNvPr>
          <p:cNvSpPr>
            <a:spLocks noGrp="1"/>
          </p:cNvSpPr>
          <p:nvPr>
            <p:ph type="title"/>
          </p:nvPr>
        </p:nvSpPr>
        <p:spPr/>
        <p:txBody>
          <a:bodyPr/>
          <a:lstStyle/>
          <a:p>
            <a:r>
              <a:rPr lang="en-US" dirty="0"/>
              <a:t>6. Supervised learning</a:t>
            </a:r>
          </a:p>
        </p:txBody>
      </p:sp>
      <p:sp>
        <p:nvSpPr>
          <p:cNvPr id="3" name="Content Placeholder 2">
            <a:extLst>
              <a:ext uri="{FF2B5EF4-FFF2-40B4-BE49-F238E27FC236}">
                <a16:creationId xmlns:a16="http://schemas.microsoft.com/office/drawing/2014/main" id="{EDBFB68A-51AA-98E4-7B60-E809BCA95E0A}"/>
              </a:ext>
            </a:extLst>
          </p:cNvPr>
          <p:cNvSpPr>
            <a:spLocks noGrp="1"/>
          </p:cNvSpPr>
          <p:nvPr>
            <p:ph idx="1"/>
          </p:nvPr>
        </p:nvSpPr>
        <p:spPr/>
        <p:txBody>
          <a:bodyPr/>
          <a:lstStyle/>
          <a:p>
            <a:pPr marL="514350" indent="-514350">
              <a:buFont typeface="+mj-lt"/>
              <a:buAutoNum type="arabicPeriod"/>
            </a:pPr>
            <a:r>
              <a:rPr lang="en-US" dirty="0"/>
              <a:t>Decision tree</a:t>
            </a:r>
          </a:p>
          <a:p>
            <a:pPr marL="514350" indent="-514350">
              <a:buFont typeface="+mj-lt"/>
              <a:buAutoNum type="arabicPeriod"/>
            </a:pPr>
            <a:r>
              <a:rPr lang="en-US" dirty="0"/>
              <a:t>Random forest</a:t>
            </a:r>
          </a:p>
          <a:p>
            <a:pPr marL="514350" indent="-514350">
              <a:buFont typeface="+mj-lt"/>
              <a:buAutoNum type="arabicPeriod"/>
            </a:pPr>
            <a:r>
              <a:rPr lang="en-US" dirty="0"/>
              <a:t>Logistic regression</a:t>
            </a:r>
          </a:p>
          <a:p>
            <a:pPr marL="514350" indent="-514350">
              <a:buFont typeface="+mj-lt"/>
              <a:buAutoNum type="arabicPeriod"/>
            </a:pPr>
            <a:r>
              <a:rPr lang="en-US" dirty="0"/>
              <a:t>An ensemble model (bagging)</a:t>
            </a:r>
          </a:p>
        </p:txBody>
      </p:sp>
      <p:pic>
        <p:nvPicPr>
          <p:cNvPr id="16" name="Audio 15">
            <a:extLst>
              <a:ext uri="{FF2B5EF4-FFF2-40B4-BE49-F238E27FC236}">
                <a16:creationId xmlns:a16="http://schemas.microsoft.com/office/drawing/2014/main" id="{68F42BE5-700F-4568-1617-0C0141A1F6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8267078"/>
      </p:ext>
    </p:extLst>
  </p:cSld>
  <p:clrMapOvr>
    <a:masterClrMapping/>
  </p:clrMapOvr>
  <mc:AlternateContent xmlns:mc="http://schemas.openxmlformats.org/markup-compatibility/2006">
    <mc:Choice xmlns:p14="http://schemas.microsoft.com/office/powerpoint/2010/main" Requires="p14">
      <p:transition spd="slow" p14:dur="2000" advTm="15584"/>
    </mc:Choice>
    <mc:Fallback>
      <p:transition spd="slow" advTm="15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799</TotalTime>
  <Words>1086</Words>
  <Application>Microsoft Macintosh PowerPoint</Application>
  <PresentationFormat>Widescreen</PresentationFormat>
  <Paragraphs>203</Paragraphs>
  <Slides>15</Slides>
  <Notes>12</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Helvetica Neue</vt:lpstr>
      <vt:lpstr>Office Theme</vt:lpstr>
      <vt:lpstr>Home Credit Default Risk Prediction Model</vt:lpstr>
      <vt:lpstr>1. Introduction  Financial stability is very important for a bank. A banking system fundamentally relies on debt, having people deposit their money, investing the money, lending the money to economic agents, and taking the interest back later.  However, what if debtors cannot repay the money? A bank will be financially in danger. Hence, it is important to predict if a potential debtor can repay it before banks lend the money.</vt:lpstr>
      <vt:lpstr>2. Goals</vt:lpstr>
      <vt:lpstr>3. Data Overview</vt:lpstr>
      <vt:lpstr>4. Data Cleaning</vt:lpstr>
      <vt:lpstr>PowerPoint Presentation</vt:lpstr>
      <vt:lpstr>PowerPoint Presentation</vt:lpstr>
      <vt:lpstr>5. Unsupervised learning</vt:lpstr>
      <vt:lpstr>6. Supervised learning</vt:lpstr>
      <vt:lpstr>1) Decision Tree</vt:lpstr>
      <vt:lpstr>2) Random Forest</vt:lpstr>
      <vt:lpstr>3) Logistic Regression</vt:lpstr>
      <vt:lpstr>4) Ensemble model (bagging)</vt:lpstr>
      <vt:lpstr>7. Summary</vt:lpstr>
      <vt:lpstr>Appendix. Data Dictionary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 Lee</dc:creator>
  <cp:lastModifiedBy>Jun Lee</cp:lastModifiedBy>
  <cp:revision>36</cp:revision>
  <dcterms:created xsi:type="dcterms:W3CDTF">2024-05-21T03:12:31Z</dcterms:created>
  <dcterms:modified xsi:type="dcterms:W3CDTF">2024-05-21T16:31:59Z</dcterms:modified>
</cp:coreProperties>
</file>